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7" r:id="rId2"/>
    <p:sldId id="281" r:id="rId3"/>
    <p:sldId id="295" r:id="rId4"/>
    <p:sldId id="296" r:id="rId5"/>
    <p:sldId id="297" r:id="rId6"/>
    <p:sldId id="298" r:id="rId7"/>
    <p:sldId id="301" r:id="rId8"/>
    <p:sldId id="302" r:id="rId9"/>
    <p:sldId id="303" r:id="rId10"/>
    <p:sldId id="304" r:id="rId11"/>
    <p:sldId id="305" r:id="rId1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7977"/>
    <a:srgbClr val="77B36D"/>
    <a:srgbClr val="6BAC60"/>
    <a:srgbClr val="4EA073"/>
    <a:srgbClr val="007FDE"/>
    <a:srgbClr val="B55E4F"/>
    <a:srgbClr val="44AF3F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9" autoAdjust="0"/>
    <p:restoredTop sz="94660"/>
  </p:normalViewPr>
  <p:slideViewPr>
    <p:cSldViewPr>
      <p:cViewPr>
        <p:scale>
          <a:sx n="110" d="100"/>
          <a:sy n="110" d="100"/>
        </p:scale>
        <p:origin x="-20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38847-A355-4220-9606-DA16A32D2BAC}" type="datetimeFigureOut">
              <a:rPr lang="it-IT" smtClean="0"/>
              <a:pPr/>
              <a:t>24/04/2013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7A8EB-1F51-4BCC-8C38-08FDF8EE1C4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58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51038" y="461963"/>
            <a:ext cx="10845801" cy="813593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pcg-naslovni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60811" cy="684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10" y="1599999"/>
            <a:ext cx="8230581" cy="45257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696" y="274199"/>
            <a:ext cx="2056594" cy="58515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10" y="274199"/>
            <a:ext cx="6039495" cy="58515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710" y="274199"/>
            <a:ext cx="8230581" cy="5851598"/>
          </a:xfrm>
          <a:prstGeom prst="rect">
            <a:avLst/>
          </a:prstGeom>
        </p:spPr>
        <p:txBody>
          <a:bodyPr lIns="83192" tIns="41596" rIns="83192" bIns="4159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10" y="1599999"/>
            <a:ext cx="8230581" cy="4525798"/>
          </a:xfrm>
          <a:prstGeom prst="rect">
            <a:avLst/>
          </a:prstGeom>
        </p:spPr>
        <p:txBody>
          <a:bodyPr lIns="83192" tIns="41596" rIns="83192" bIns="4159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8554072" y="6006366"/>
            <a:ext cx="589928" cy="302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587" tIns="44800" rIns="89587" bIns="44800" anchor="b"/>
          <a:lstStyle/>
          <a:p>
            <a:pPr>
              <a:defRPr/>
            </a:pPr>
            <a:fld id="{03463460-B099-4586-A1CD-2A81DF56AEBD}" type="slidenum">
              <a:rPr lang="en-US" sz="1000" b="1">
                <a:solidFill>
                  <a:prstClr val="black"/>
                </a:solidFill>
                <a:latin typeface="Verdana"/>
                <a:sym typeface="Verdana" pitchFamily="34" charset="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prstClr val="black"/>
                </a:solidFill>
                <a:latin typeface="Verdana"/>
                <a:sym typeface="Verdana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0" y="4406778"/>
            <a:ext cx="7772470" cy="1361958"/>
          </a:xfrm>
          <a:prstGeom prst="rect">
            <a:avLst/>
          </a:prstGeom>
        </p:spPr>
        <p:txBody>
          <a:bodyPr lIns="83192" tIns="41596" rIns="83192" bIns="41596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90" y="2906214"/>
            <a:ext cx="7772470" cy="1500564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1800"/>
            </a:lvl1pPr>
            <a:lvl2pPr marL="415961" indent="0">
              <a:buNone/>
              <a:defRPr sz="1600"/>
            </a:lvl2pPr>
            <a:lvl3pPr marL="831921" indent="0">
              <a:buNone/>
              <a:defRPr sz="1500"/>
            </a:lvl3pPr>
            <a:lvl4pPr marL="1247882" indent="0">
              <a:buNone/>
              <a:defRPr sz="1300"/>
            </a:lvl4pPr>
            <a:lvl5pPr marL="1663842" indent="0">
              <a:buNone/>
              <a:defRPr sz="1300"/>
            </a:lvl5pPr>
            <a:lvl6pPr marL="2079803" indent="0">
              <a:buNone/>
              <a:defRPr sz="1300"/>
            </a:lvl6pPr>
            <a:lvl7pPr marL="2495763" indent="0">
              <a:buNone/>
              <a:defRPr sz="1300"/>
            </a:lvl7pPr>
            <a:lvl8pPr marL="2911724" indent="0">
              <a:buNone/>
              <a:defRPr sz="1300"/>
            </a:lvl8pPr>
            <a:lvl9pPr marL="332768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09" y="1599999"/>
            <a:ext cx="4047345" cy="4525798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546" y="1599999"/>
            <a:ext cx="4048745" cy="4525798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10" y="1535217"/>
            <a:ext cx="4040339" cy="640300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2200" b="1"/>
            </a:lvl1pPr>
            <a:lvl2pPr marL="415961" indent="0">
              <a:buNone/>
              <a:defRPr sz="1800" b="1"/>
            </a:lvl2pPr>
            <a:lvl3pPr marL="831921" indent="0">
              <a:buNone/>
              <a:defRPr sz="1600" b="1"/>
            </a:lvl3pPr>
            <a:lvl4pPr marL="1247882" indent="0">
              <a:buNone/>
              <a:defRPr sz="1500" b="1"/>
            </a:lvl4pPr>
            <a:lvl5pPr marL="1663842" indent="0">
              <a:buNone/>
              <a:defRPr sz="1500" b="1"/>
            </a:lvl5pPr>
            <a:lvl6pPr marL="2079803" indent="0">
              <a:buNone/>
              <a:defRPr sz="1500" b="1"/>
            </a:lvl6pPr>
            <a:lvl7pPr marL="2495763" indent="0">
              <a:buNone/>
              <a:defRPr sz="1500" b="1"/>
            </a:lvl7pPr>
            <a:lvl8pPr marL="2911724" indent="0">
              <a:buNone/>
              <a:defRPr sz="1500" b="1"/>
            </a:lvl8pPr>
            <a:lvl9pPr marL="332768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10" y="2175517"/>
            <a:ext cx="4040339" cy="3950280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0" y="1535217"/>
            <a:ext cx="4041741" cy="640300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2200" b="1"/>
            </a:lvl1pPr>
            <a:lvl2pPr marL="415961" indent="0">
              <a:buNone/>
              <a:defRPr sz="1800" b="1"/>
            </a:lvl2pPr>
            <a:lvl3pPr marL="831921" indent="0">
              <a:buNone/>
              <a:defRPr sz="1600" b="1"/>
            </a:lvl3pPr>
            <a:lvl4pPr marL="1247882" indent="0">
              <a:buNone/>
              <a:defRPr sz="1500" b="1"/>
            </a:lvl4pPr>
            <a:lvl5pPr marL="1663842" indent="0">
              <a:buNone/>
              <a:defRPr sz="1500" b="1"/>
            </a:lvl5pPr>
            <a:lvl6pPr marL="2079803" indent="0">
              <a:buNone/>
              <a:defRPr sz="1500" b="1"/>
            </a:lvl6pPr>
            <a:lvl7pPr marL="2495763" indent="0">
              <a:buNone/>
              <a:defRPr sz="1500" b="1"/>
            </a:lvl7pPr>
            <a:lvl8pPr marL="2911724" indent="0">
              <a:buNone/>
              <a:defRPr sz="1500" b="1"/>
            </a:lvl8pPr>
            <a:lvl9pPr marL="332768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0" y="2175517"/>
            <a:ext cx="4041741" cy="3950280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8554072" y="6006366"/>
            <a:ext cx="589928" cy="302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587" tIns="44800" rIns="89587" bIns="44800" anchor="b"/>
          <a:lstStyle/>
          <a:p>
            <a:pPr>
              <a:defRPr/>
            </a:pPr>
            <a:fld id="{03463460-B099-4586-A1CD-2A81DF56AEBD}" type="slidenum">
              <a:rPr lang="en-US" sz="1000" b="1">
                <a:solidFill>
                  <a:prstClr val="black"/>
                </a:solidFill>
                <a:latin typeface="Verdana"/>
                <a:sym typeface="Verdana" pitchFamily="34" charset="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prstClr val="black"/>
                </a:solidFill>
                <a:latin typeface="Verdana"/>
                <a:sym typeface="Verdana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2693"/>
            <a:ext cx="3009240" cy="1163088"/>
          </a:xfrm>
          <a:prstGeom prst="rect">
            <a:avLst/>
          </a:prstGeom>
        </p:spPr>
        <p:txBody>
          <a:bodyPr lIns="83192" tIns="41596" rIns="83192" bIns="41596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2694"/>
            <a:ext cx="5112066" cy="5853104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10" y="1435782"/>
            <a:ext cx="3009240" cy="4690016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1300"/>
            </a:lvl1pPr>
            <a:lvl2pPr marL="415961" indent="0">
              <a:buNone/>
              <a:defRPr sz="1100"/>
            </a:lvl2pPr>
            <a:lvl3pPr marL="831921" indent="0">
              <a:buNone/>
              <a:defRPr sz="900"/>
            </a:lvl3pPr>
            <a:lvl4pPr marL="1247882" indent="0">
              <a:buNone/>
              <a:defRPr sz="800"/>
            </a:lvl4pPr>
            <a:lvl5pPr marL="1663842" indent="0">
              <a:buNone/>
              <a:defRPr sz="800"/>
            </a:lvl5pPr>
            <a:lvl6pPr marL="2079803" indent="0">
              <a:buNone/>
              <a:defRPr sz="800"/>
            </a:lvl6pPr>
            <a:lvl7pPr marL="2495763" indent="0">
              <a:buNone/>
              <a:defRPr sz="800"/>
            </a:lvl7pPr>
            <a:lvl8pPr marL="2911724" indent="0">
              <a:buNone/>
              <a:defRPr sz="800"/>
            </a:lvl8pPr>
            <a:lvl9pPr marL="33276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16" y="4799997"/>
            <a:ext cx="5487520" cy="567985"/>
          </a:xfrm>
          <a:prstGeom prst="rect">
            <a:avLst/>
          </a:prstGeom>
        </p:spPr>
        <p:txBody>
          <a:bodyPr lIns="83192" tIns="41596" rIns="83192" bIns="41596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16" y="613183"/>
            <a:ext cx="5487520" cy="4114498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2900"/>
            </a:lvl1pPr>
            <a:lvl2pPr marL="415961" indent="0">
              <a:buNone/>
              <a:defRPr sz="2500"/>
            </a:lvl2pPr>
            <a:lvl3pPr marL="831921" indent="0">
              <a:buNone/>
              <a:defRPr sz="2200"/>
            </a:lvl3pPr>
            <a:lvl4pPr marL="1247882" indent="0">
              <a:buNone/>
              <a:defRPr sz="1800"/>
            </a:lvl4pPr>
            <a:lvl5pPr marL="1663842" indent="0">
              <a:buNone/>
              <a:defRPr sz="1800"/>
            </a:lvl5pPr>
            <a:lvl6pPr marL="2079803" indent="0">
              <a:buNone/>
              <a:defRPr sz="1800"/>
            </a:lvl6pPr>
            <a:lvl7pPr marL="2495763" indent="0">
              <a:buNone/>
              <a:defRPr sz="1800"/>
            </a:lvl7pPr>
            <a:lvl8pPr marL="2911724" indent="0">
              <a:buNone/>
              <a:defRPr sz="1800"/>
            </a:lvl8pPr>
            <a:lvl9pPr marL="3327684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16" y="5367983"/>
            <a:ext cx="5487520" cy="804519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1300"/>
            </a:lvl1pPr>
            <a:lvl2pPr marL="415961" indent="0">
              <a:buNone/>
              <a:defRPr sz="1100"/>
            </a:lvl2pPr>
            <a:lvl3pPr marL="831921" indent="0">
              <a:buNone/>
              <a:defRPr sz="900"/>
            </a:lvl3pPr>
            <a:lvl4pPr marL="1247882" indent="0">
              <a:buNone/>
              <a:defRPr sz="800"/>
            </a:lvl4pPr>
            <a:lvl5pPr marL="1663842" indent="0">
              <a:buNone/>
              <a:defRPr sz="800"/>
            </a:lvl5pPr>
            <a:lvl6pPr marL="2079803" indent="0">
              <a:buNone/>
              <a:defRPr sz="800"/>
            </a:lvl6pPr>
            <a:lvl7pPr marL="2495763" indent="0">
              <a:buNone/>
              <a:defRPr sz="800"/>
            </a:lvl7pPr>
            <a:lvl8pPr marL="2911724" indent="0">
              <a:buNone/>
              <a:defRPr sz="800"/>
            </a:lvl8pPr>
            <a:lvl9pPr marL="33276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Notes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8742" y="6491899"/>
            <a:ext cx="5773314" cy="1431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67540" indent="-167540" defTabSz="801591" eaLnBrk="0" fontAlgn="t" hangingPunct="0">
              <a:defRPr/>
            </a:pPr>
            <a:endParaRPr lang="it-IT" sz="900" b="0" noProof="1"/>
          </a:p>
        </p:txBody>
      </p:sp>
      <p:pic>
        <p:nvPicPr>
          <p:cNvPr id="1027" name="Picture 4" descr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69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reatedFooter"/>
          <p:cNvSpPr txBox="1"/>
          <p:nvPr/>
        </p:nvSpPr>
        <p:spPr>
          <a:xfrm>
            <a:off x="3980893" y="6875132"/>
            <a:ext cx="1634108" cy="191726"/>
          </a:xfrm>
          <a:prstGeom prst="rect">
            <a:avLst/>
          </a:prstGeom>
          <a:noFill/>
        </p:spPr>
        <p:txBody>
          <a:bodyPr vert="horz" wrap="none" lIns="83192" tIns="41596" rIns="0" bIns="41596" rtlCol="0" anchor="ctr">
            <a:spAutoFit/>
          </a:bodyPr>
          <a:lstStyle/>
          <a:p>
            <a:pPr algn="r"/>
            <a:r>
              <a:rPr lang="x-none" sz="700" b="0" i="0" u="none" smtClean="0">
                <a:solidFill>
                  <a:schemeClr val="tx1"/>
                </a:solidFill>
                <a:latin typeface="Verdana"/>
              </a:rPr>
              <a:t>20101125-dismissionplanEPCG-v1</a:t>
            </a:r>
            <a:endParaRPr lang="x-none" sz="700" b="0" i="0" u="none">
              <a:solidFill>
                <a:schemeClr val="tx1"/>
              </a:solidFill>
              <a:latin typeface="Verdana"/>
            </a:endParaRPr>
          </a:p>
        </p:txBody>
      </p:sp>
      <p:sp>
        <p:nvSpPr>
          <p:cNvPr id="15" name="OfficeCode"/>
          <p:cNvSpPr txBox="1"/>
          <p:nvPr>
            <p:custDataLst>
              <p:tags r:id="rId15"/>
            </p:custDataLst>
          </p:nvPr>
        </p:nvSpPr>
        <p:spPr>
          <a:xfrm>
            <a:off x="3669438" y="6875132"/>
            <a:ext cx="247511" cy="191726"/>
          </a:xfrm>
          <a:prstGeom prst="rect">
            <a:avLst/>
          </a:prstGeom>
          <a:noFill/>
        </p:spPr>
        <p:txBody>
          <a:bodyPr vert="horz" wrap="none" lIns="83192" tIns="41596" rIns="0" bIns="41596" rtlCol="0" anchor="ctr">
            <a:spAutoFit/>
          </a:bodyPr>
          <a:lstStyle/>
          <a:p>
            <a:pPr algn="l"/>
            <a:r>
              <a:rPr lang="x-none" sz="700" b="0" i="0" u="none" smtClean="0">
                <a:solidFill>
                  <a:schemeClr val="tx1"/>
                </a:solidFill>
                <a:latin typeface="Verdana"/>
              </a:rPr>
              <a:t>MIL</a:t>
            </a:r>
            <a:endParaRPr lang="x-none" sz="700" b="0" i="0" u="none">
              <a:solidFill>
                <a:schemeClr val="tx1"/>
              </a:solidFill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15961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831921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247882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663842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246977" indent="-246977" algn="l" defTabSz="892582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Verdana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839" indent="-108324" algn="l" defTabSz="89258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2pPr>
      <a:lvl3pPr marL="957576" indent="-261420" algn="l" defTabSz="89258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1800">
          <a:solidFill>
            <a:schemeClr val="tx1"/>
          </a:solidFill>
          <a:latin typeface="+mn-lt"/>
        </a:defRPr>
      </a:lvl3pPr>
      <a:lvl4pPr marL="1318653" indent="-187760" algn="l" defTabSz="89258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4pPr>
      <a:lvl5pPr marL="1962814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5pPr>
      <a:lvl6pPr marL="2378775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6pPr>
      <a:lvl7pPr marL="2794735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7pPr>
      <a:lvl8pPr marL="3210696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8pPr>
      <a:lvl9pPr marL="3626657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61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921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882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3842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9803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763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1724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7684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980728"/>
            <a:ext cx="8208912" cy="29523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15961"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831921"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247882"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663842"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sr-Latn-ME" b="1" dirty="0">
                <a:solidFill>
                  <a:schemeClr val="tx1"/>
                </a:solidFill>
                <a:latin typeface="calibri (Headings)"/>
              </a:rPr>
              <a:t>ENERGETSKA I EKONOMSKA ANALIZA OPRAVDANOSTI IZGRADNJE MINI AKUMULACIJE U RETENZIJI VRTAC I POREĐENJE REZULTATA SA ANALIZOM PREVOĐENJA VODA ZETE U AKUMULACIJE „KRUPAC“ I „SLANO“</a:t>
            </a:r>
            <a:endParaRPr lang="sr-Latn-ME" b="1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58677" y="4077072"/>
            <a:ext cx="6624736" cy="2016224"/>
          </a:xfrm>
          <a:prstGeom prst="rect">
            <a:avLst/>
          </a:prstGeom>
        </p:spPr>
        <p:txBody>
          <a:bodyPr/>
          <a:lstStyle>
            <a:lvl1pPr marL="246977" indent="-246977" algn="l" defTabSz="89258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839" indent="-108324" algn="l" defTabSz="89258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+mn-lt"/>
              </a:defRPr>
            </a:lvl2pPr>
            <a:lvl3pPr marL="957576" indent="-261420" algn="l" defTabSz="89258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00">
                <a:solidFill>
                  <a:schemeClr val="tx1"/>
                </a:solidFill>
                <a:latin typeface="+mn-lt"/>
              </a:defRPr>
            </a:lvl3pPr>
            <a:lvl4pPr marL="1318653" indent="-187760" algn="l" defTabSz="89258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962814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5pPr>
            <a:lvl6pPr marL="2378775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6pPr>
            <a:lvl7pPr marL="2794735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7pPr>
            <a:lvl8pPr marL="3210696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8pPr>
            <a:lvl9pPr marL="3626657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spcBef>
                <a:spcPct val="20000"/>
              </a:spcBef>
              <a:buNone/>
            </a:pPr>
            <a:endParaRPr lang="sr-Latn-ME" sz="2400" dirty="0"/>
          </a:p>
          <a:p>
            <a:pPr marL="0" indent="0" algn="ctr" defTabSz="914400">
              <a:spcBef>
                <a:spcPct val="20000"/>
              </a:spcBef>
              <a:buNone/>
            </a:pPr>
            <a:r>
              <a:rPr lang="sr-Latn-ME" sz="2000" dirty="0" smtClean="0"/>
              <a:t>Branko </a:t>
            </a:r>
            <a:r>
              <a:rPr lang="sr-Latn-ME" sz="2000" dirty="0"/>
              <a:t>Glomazić, </a:t>
            </a:r>
            <a:r>
              <a:rPr lang="sr-Latn-ME" sz="2000" dirty="0" smtClean="0"/>
              <a:t>Momir Grbović, Dušan </a:t>
            </a:r>
            <a:r>
              <a:rPr lang="sr-Latn-ME" sz="2000" dirty="0"/>
              <a:t>Bulajić</a:t>
            </a:r>
          </a:p>
          <a:p>
            <a:pPr marL="0" indent="0" algn="ctr" defTabSz="914400">
              <a:spcBef>
                <a:spcPct val="20000"/>
              </a:spcBef>
              <a:buNone/>
            </a:pPr>
            <a:r>
              <a:rPr lang="sr-Latn-ME" sz="2000" dirty="0"/>
              <a:t>EPCG AD NIKŠIĆ</a:t>
            </a:r>
          </a:p>
          <a:p>
            <a:pPr marL="0" indent="0" algn="ctr" defTabSz="914400">
              <a:spcBef>
                <a:spcPct val="20000"/>
              </a:spcBef>
              <a:buNone/>
            </a:pPr>
            <a:endParaRPr lang="sr-Latn-ME" sz="2400" dirty="0"/>
          </a:p>
          <a:p>
            <a:endParaRPr lang="sr-Latn-ME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6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30581" cy="562512"/>
          </a:xfrm>
        </p:spPr>
        <p:txBody>
          <a:bodyPr/>
          <a:lstStyle/>
          <a:p>
            <a:pPr algn="ctr"/>
            <a:r>
              <a:rPr lang="sr-Latn-ME" b="1" u="sng" dirty="0" smtClean="0">
                <a:solidFill>
                  <a:schemeClr val="tx1"/>
                </a:solidFill>
                <a:latin typeface="calibri (Headings)"/>
              </a:rPr>
              <a:t>Zaključak</a:t>
            </a:r>
            <a:endParaRPr lang="sr-Latn-ME" b="1" u="sng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30581" cy="48965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r-Latn-ME" sz="1800" dirty="0" smtClean="0">
                <a:latin typeface="calibri (Body)"/>
              </a:rPr>
              <a:t>Efekti izgradnje mini akumulacije:</a:t>
            </a:r>
            <a:endParaRPr lang="sr-Latn-ME" sz="1800" dirty="0">
              <a:latin typeface="calibri (Body)"/>
            </a:endParaRPr>
          </a:p>
          <a:p>
            <a:pPr marL="0" indent="0">
              <a:spcBef>
                <a:spcPts val="0"/>
              </a:spcBef>
              <a:buNone/>
            </a:pPr>
            <a:endParaRPr lang="sr-Latn-ME" sz="1800" dirty="0">
              <a:latin typeface="calibri (Body)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>
                <a:latin typeface="calibri (Body)"/>
              </a:rPr>
              <a:t>Mogućnost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upravljanja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snagom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dotoka</a:t>
            </a:r>
            <a:r>
              <a:rPr lang="en-US" sz="1800" dirty="0">
                <a:latin typeface="calibri (Body)"/>
              </a:rPr>
              <a:t> do </a:t>
            </a:r>
            <a:r>
              <a:rPr lang="en-US" sz="1800" b="1" dirty="0">
                <a:latin typeface="calibri (Body)"/>
              </a:rPr>
              <a:t>285 MW </a:t>
            </a:r>
            <a:r>
              <a:rPr lang="en-US" sz="1800" b="1" dirty="0" err="1">
                <a:latin typeface="calibri (Body)"/>
              </a:rPr>
              <a:t>samo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određeni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broj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dana</a:t>
            </a:r>
            <a:r>
              <a:rPr lang="en-US" sz="1800" b="1" dirty="0">
                <a:latin typeface="calibri (Body)"/>
              </a:rPr>
              <a:t> ne </a:t>
            </a:r>
            <a:r>
              <a:rPr lang="en-US" sz="1800" b="1" dirty="0" err="1">
                <a:latin typeface="calibri (Body)"/>
              </a:rPr>
              <a:t>duži</a:t>
            </a:r>
            <a:r>
              <a:rPr lang="en-US" sz="1800" b="1" dirty="0">
                <a:latin typeface="calibri (Body)"/>
              </a:rPr>
              <a:t> od </a:t>
            </a:r>
            <a:r>
              <a:rPr lang="en-US" sz="1800" b="1" dirty="0" smtClean="0">
                <a:latin typeface="calibri (Body)"/>
              </a:rPr>
              <a:t>4</a:t>
            </a:r>
            <a:endParaRPr lang="sr-Latn-ME" sz="1800" dirty="0">
              <a:latin typeface="calibri (Body)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sr-Latn-ME" sz="1800" dirty="0" smtClean="0"/>
              <a:t>U</a:t>
            </a:r>
            <a:r>
              <a:rPr lang="en-US" sz="1800" dirty="0" err="1" smtClean="0"/>
              <a:t>pravljan</a:t>
            </a:r>
            <a:r>
              <a:rPr lang="sr-Latn-ME" sz="1800" dirty="0" smtClean="0"/>
              <a:t>je</a:t>
            </a:r>
            <a:r>
              <a:rPr lang="en-US" sz="1800" dirty="0" smtClean="0"/>
              <a:t> </a:t>
            </a:r>
            <a:r>
              <a:rPr lang="en-US" sz="1800" dirty="0" err="1" smtClean="0"/>
              <a:t>energijom</a:t>
            </a:r>
            <a:r>
              <a:rPr lang="en-US" sz="1800" dirty="0" smtClean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godišnjem</a:t>
            </a:r>
            <a:r>
              <a:rPr lang="en-US" sz="1800" dirty="0"/>
              <a:t> </a:t>
            </a:r>
            <a:r>
              <a:rPr lang="en-US" sz="1800" dirty="0" err="1"/>
              <a:t>nivou</a:t>
            </a:r>
            <a:r>
              <a:rPr lang="en-US" sz="1800" dirty="0"/>
              <a:t> do </a:t>
            </a:r>
            <a:r>
              <a:rPr lang="en-US" sz="1800" b="1" dirty="0">
                <a:latin typeface="calibri (Body)"/>
              </a:rPr>
              <a:t>85.46 </a:t>
            </a:r>
            <a:r>
              <a:rPr lang="en-US" sz="1800" b="1" dirty="0" err="1">
                <a:latin typeface="calibri (Body)"/>
              </a:rPr>
              <a:t>GWh</a:t>
            </a:r>
            <a:endParaRPr lang="sr-Latn-ME" sz="1800" b="1" dirty="0">
              <a:latin typeface="calibri (Body)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sr-Latn-ME" sz="1800" dirty="0">
                <a:latin typeface="calibri (Body)"/>
              </a:rPr>
              <a:t>B</a:t>
            </a:r>
            <a:r>
              <a:rPr lang="en-US" sz="1800" dirty="0" err="1">
                <a:latin typeface="calibri (Body)"/>
              </a:rPr>
              <a:t>olje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operativno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upravljanje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radom</a:t>
            </a:r>
            <a:r>
              <a:rPr lang="en-US" sz="1800" dirty="0">
                <a:latin typeface="calibri (Body)"/>
              </a:rPr>
              <a:t> HE </a:t>
            </a:r>
            <a:r>
              <a:rPr lang="sr-Latn-ME" sz="1800" dirty="0">
                <a:latin typeface="calibri (Body)"/>
              </a:rPr>
              <a:t>„</a:t>
            </a:r>
            <a:r>
              <a:rPr lang="en-US" sz="1800" dirty="0" err="1">
                <a:latin typeface="calibri (Body)"/>
              </a:rPr>
              <a:t>Perućica</a:t>
            </a:r>
            <a:r>
              <a:rPr lang="en-US" sz="1800" dirty="0" smtClean="0">
                <a:latin typeface="calibri (Body)"/>
              </a:rPr>
              <a:t>”</a:t>
            </a:r>
            <a:r>
              <a:rPr lang="sr-Latn-ME" sz="1800" dirty="0" smtClean="0"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zbog skraćenja vremena za njeno angažovanje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sr-Latn-ME" sz="1800" dirty="0" smtClean="0">
                <a:latin typeface="calibri (Body)"/>
              </a:rPr>
              <a:t>Ekonomski </a:t>
            </a:r>
            <a:r>
              <a:rPr lang="sr-Latn-ME" sz="1800" dirty="0">
                <a:latin typeface="calibri (Body)"/>
              </a:rPr>
              <a:t>efekat prevođenja na godišnjem nivou u minimalnom iznosu od </a:t>
            </a:r>
            <a:r>
              <a:rPr lang="en-US" sz="1800" b="1" dirty="0">
                <a:latin typeface="calibri (Body)"/>
              </a:rPr>
              <a:t>2,264,413.34 €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za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varijantu</a:t>
            </a:r>
            <a:r>
              <a:rPr lang="en-US" sz="1800" dirty="0">
                <a:latin typeface="calibri (Body)"/>
              </a:rPr>
              <a:t> I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dirty="0">
                <a:latin typeface="calibri (Body)"/>
              </a:rPr>
              <a:t>(</a:t>
            </a:r>
            <a:r>
              <a:rPr lang="en-US" sz="1800" b="1" dirty="0" err="1">
                <a:latin typeface="calibri (Body)"/>
              </a:rPr>
              <a:t>Pcjevovoda</a:t>
            </a:r>
            <a:r>
              <a:rPr lang="en-US" sz="1800" b="1" dirty="0">
                <a:latin typeface="calibri (Body)"/>
              </a:rPr>
              <a:t> = 250 MW </a:t>
            </a:r>
            <a:r>
              <a:rPr lang="sr-Latn-ME" sz="1800" dirty="0">
                <a:latin typeface="calibri (Body)"/>
              </a:rPr>
              <a:t>ili</a:t>
            </a:r>
            <a:r>
              <a:rPr lang="en-US" sz="1800" b="1" dirty="0">
                <a:latin typeface="calibri (Body)"/>
              </a:rPr>
              <a:t> Q</a:t>
            </a:r>
            <a:r>
              <a:rPr lang="sr-Latn-ME" sz="1800" b="1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=</a:t>
            </a:r>
            <a:r>
              <a:rPr lang="sr-Latn-ME" sz="1800" b="1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60 m3/sec</a:t>
            </a:r>
            <a:r>
              <a:rPr lang="en-US" sz="1800" dirty="0">
                <a:latin typeface="calibri (Body)"/>
              </a:rPr>
              <a:t>)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ili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1,435,823.46 € </a:t>
            </a:r>
            <a:r>
              <a:rPr lang="en-US" sz="1800" dirty="0" err="1">
                <a:latin typeface="calibri (Body)"/>
              </a:rPr>
              <a:t>za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varijantu</a:t>
            </a:r>
            <a:r>
              <a:rPr lang="en-US" sz="1800" dirty="0">
                <a:latin typeface="calibri (Body)"/>
              </a:rPr>
              <a:t> II (</a:t>
            </a:r>
            <a:r>
              <a:rPr lang="en-US" sz="1800" b="1" dirty="0" err="1">
                <a:latin typeface="calibri (Body)"/>
              </a:rPr>
              <a:t>Pcjevovoda</a:t>
            </a:r>
            <a:r>
              <a:rPr lang="en-US" sz="1800" b="1" dirty="0">
                <a:latin typeface="calibri (Body)"/>
              </a:rPr>
              <a:t> = 110 MW </a:t>
            </a:r>
            <a:r>
              <a:rPr lang="sr-Latn-ME" sz="1800" dirty="0">
                <a:latin typeface="calibri (Body)"/>
              </a:rPr>
              <a:t>ili</a:t>
            </a:r>
            <a:r>
              <a:rPr lang="en-US" sz="1800" b="1" dirty="0">
                <a:latin typeface="calibri (Body)"/>
              </a:rPr>
              <a:t> Q</a:t>
            </a:r>
            <a:r>
              <a:rPr lang="sr-Latn-ME" sz="1800" b="1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=</a:t>
            </a:r>
            <a:r>
              <a:rPr lang="sr-Latn-ME" sz="1800" b="1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26 m3/sec</a:t>
            </a:r>
            <a:r>
              <a:rPr lang="en-US" sz="1800" dirty="0">
                <a:latin typeface="calibri (Body)"/>
              </a:rPr>
              <a:t>)</a:t>
            </a:r>
            <a:endParaRPr lang="sr-Latn-ME" sz="1800" dirty="0">
              <a:latin typeface="calibri (Body)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r-Latn-ME" sz="1800" dirty="0">
              <a:latin typeface="calibri (Body)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 err="1">
                <a:latin typeface="calibri (Body)"/>
              </a:rPr>
              <a:t>Nakon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urađenih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analiza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realizacija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izgradnje</a:t>
            </a:r>
            <a:r>
              <a:rPr lang="en-US" sz="1800" b="1" dirty="0">
                <a:latin typeface="calibri (Body)"/>
              </a:rPr>
              <a:t> mini </a:t>
            </a:r>
            <a:r>
              <a:rPr lang="en-US" sz="1800" b="1" dirty="0" err="1">
                <a:latin typeface="calibri (Body)"/>
              </a:rPr>
              <a:t>akumulacije</a:t>
            </a:r>
            <a:r>
              <a:rPr lang="en-US" sz="1800" b="1" dirty="0">
                <a:latin typeface="calibri (Body)"/>
              </a:rPr>
              <a:t> u </a:t>
            </a:r>
            <a:r>
              <a:rPr lang="en-US" sz="1800" b="1" dirty="0" err="1">
                <a:latin typeface="calibri (Body)"/>
              </a:rPr>
              <a:t>okviru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retenzije</a:t>
            </a:r>
            <a:r>
              <a:rPr lang="en-US" sz="1800" b="1" dirty="0">
                <a:latin typeface="calibri (Body)"/>
              </a:rPr>
              <a:t> “</a:t>
            </a:r>
            <a:r>
              <a:rPr lang="en-US" sz="1800" b="1" dirty="0" err="1">
                <a:latin typeface="calibri (Body)"/>
              </a:rPr>
              <a:t>Vrtac</a:t>
            </a:r>
            <a:r>
              <a:rPr lang="en-US" sz="1800" b="1" dirty="0">
                <a:latin typeface="calibri (Body)"/>
              </a:rPr>
              <a:t>” </a:t>
            </a:r>
            <a:r>
              <a:rPr lang="en-US" sz="1800" b="1" dirty="0" err="1">
                <a:latin typeface="calibri (Body)"/>
              </a:rPr>
              <a:t>energetske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vrijednosti</a:t>
            </a:r>
            <a:r>
              <a:rPr lang="en-US" sz="1800" b="1" dirty="0">
                <a:latin typeface="calibri (Body)"/>
              </a:rPr>
              <a:t> 10 </a:t>
            </a:r>
            <a:r>
              <a:rPr lang="en-US" sz="1800" b="1" dirty="0" err="1">
                <a:latin typeface="calibri (Body)"/>
              </a:rPr>
              <a:t>GWh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donijela</a:t>
            </a:r>
            <a:r>
              <a:rPr lang="en-US" sz="1800" b="1" dirty="0">
                <a:latin typeface="calibri (Body)"/>
              </a:rPr>
              <a:t> </a:t>
            </a:r>
            <a:r>
              <a:rPr lang="sr-Latn-ME" sz="1800" b="1" dirty="0" smtClean="0">
                <a:latin typeface="calibri (Body)"/>
              </a:rPr>
              <a:t>bi </a:t>
            </a:r>
            <a:r>
              <a:rPr lang="en-US" sz="1800" b="1" dirty="0" err="1" smtClean="0">
                <a:latin typeface="calibri (Body)"/>
              </a:rPr>
              <a:t>određene</a:t>
            </a:r>
            <a:r>
              <a:rPr lang="en-US" sz="1800" b="1" dirty="0" smtClean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pozitivne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efekte</a:t>
            </a:r>
            <a:r>
              <a:rPr lang="en-US" sz="1800" b="1" dirty="0">
                <a:latin typeface="calibri (Body)"/>
              </a:rPr>
              <a:t>, a </a:t>
            </a:r>
            <a:r>
              <a:rPr lang="en-US" sz="1800" b="1" dirty="0" err="1">
                <a:latin typeface="calibri (Body)"/>
              </a:rPr>
              <a:t>koji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su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znatno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slabiji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nego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efekti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 smtClean="0">
                <a:latin typeface="calibri (Body)"/>
              </a:rPr>
              <a:t>iz</a:t>
            </a:r>
            <a:r>
              <a:rPr lang="en-US" sz="1800" b="1" dirty="0" smtClean="0">
                <a:latin typeface="calibri (Body)"/>
              </a:rPr>
              <a:t> </a:t>
            </a:r>
            <a:r>
              <a:rPr lang="en-US" sz="1800" b="1" dirty="0" err="1" smtClean="0">
                <a:latin typeface="calibri (Body)"/>
              </a:rPr>
              <a:t>analize</a:t>
            </a:r>
            <a:r>
              <a:rPr lang="en-US" sz="1800" b="1" dirty="0" smtClean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prevođenja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voda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rijeke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Zete</a:t>
            </a:r>
            <a:r>
              <a:rPr lang="en-US" sz="1800" b="1" dirty="0">
                <a:latin typeface="calibri (Body)"/>
              </a:rPr>
              <a:t> u </a:t>
            </a:r>
            <a:r>
              <a:rPr lang="en-US" sz="1800" b="1" dirty="0" err="1">
                <a:latin typeface="calibri (Body)"/>
              </a:rPr>
              <a:t>akumulacije</a:t>
            </a:r>
            <a:r>
              <a:rPr lang="en-US" sz="1800" b="1" dirty="0">
                <a:latin typeface="calibri (Body)"/>
              </a:rPr>
              <a:t> “</a:t>
            </a:r>
            <a:r>
              <a:rPr lang="en-US" sz="1800" b="1" dirty="0" err="1">
                <a:latin typeface="calibri (Body)"/>
              </a:rPr>
              <a:t>Krupac</a:t>
            </a:r>
            <a:r>
              <a:rPr lang="en-US" sz="1800" b="1" dirty="0">
                <a:latin typeface="calibri (Body)"/>
              </a:rPr>
              <a:t>” </a:t>
            </a:r>
            <a:r>
              <a:rPr lang="en-US" sz="1800" b="1" dirty="0" err="1">
                <a:latin typeface="calibri (Body)"/>
              </a:rPr>
              <a:t>i</a:t>
            </a:r>
            <a:r>
              <a:rPr lang="en-US" sz="1800" b="1" dirty="0">
                <a:latin typeface="calibri (Body)"/>
              </a:rPr>
              <a:t> “</a:t>
            </a:r>
            <a:r>
              <a:rPr lang="en-US" sz="1800" b="1" dirty="0" err="1">
                <a:latin typeface="calibri (Body)"/>
              </a:rPr>
              <a:t>Slano</a:t>
            </a:r>
            <a:r>
              <a:rPr lang="en-US" sz="1800" b="1" dirty="0" smtClean="0">
                <a:latin typeface="calibri (Body)"/>
              </a:rPr>
              <a:t>”</a:t>
            </a:r>
            <a:endParaRPr lang="sr-Latn-ME" sz="1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6882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ME" sz="2400" dirty="0" smtClean="0"/>
          </a:p>
          <a:p>
            <a:pPr marL="0" indent="0" algn="ctr">
              <a:buNone/>
            </a:pPr>
            <a:endParaRPr lang="sr-Latn-ME" sz="2400" dirty="0"/>
          </a:p>
          <a:p>
            <a:pPr marL="0" indent="0" algn="ctr">
              <a:buNone/>
            </a:pPr>
            <a:r>
              <a:rPr lang="sr-Latn-ME" sz="4400" b="1" dirty="0" smtClean="0">
                <a:latin typeface="calibri (Body)"/>
              </a:rPr>
              <a:t>HVALA </a:t>
            </a:r>
            <a:r>
              <a:rPr lang="sr-Latn-ME" sz="4400" b="1" dirty="0">
                <a:latin typeface="calibri (Body)"/>
              </a:rPr>
              <a:t>NA PAŽNJI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40327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/>
          </a:bodyPr>
          <a:lstStyle/>
          <a:p>
            <a:pPr algn="ctr" defTabSz="914400"/>
            <a:r>
              <a:rPr lang="sr-Latn-ME" b="1" u="sng" kern="1200" dirty="0">
                <a:solidFill>
                  <a:schemeClr val="tx1"/>
                </a:solidFill>
                <a:latin typeface="calibri (Headings)"/>
              </a:rPr>
              <a:t>Uvod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5544616"/>
          </a:xfrm>
        </p:spPr>
        <p:txBody>
          <a:bodyPr>
            <a:normAutofit/>
          </a:bodyPr>
          <a:lstStyle/>
          <a:p>
            <a:pPr algn="just"/>
            <a:r>
              <a:rPr lang="sr-Latn-ME" sz="1800" dirty="0">
                <a:latin typeface="calibri (Body)"/>
              </a:rPr>
              <a:t>Energetska </a:t>
            </a:r>
            <a:r>
              <a:rPr lang="sr-Latn-ME" sz="1800" dirty="0">
                <a:latin typeface="calibri (Body)"/>
              </a:rPr>
              <a:t>i ekonomska analiza opravdanosti izgradnje mini akumulacije u retenziji „Vrtac“ energetske vrijednosti 10 </a:t>
            </a:r>
            <a:r>
              <a:rPr lang="sr-Latn-ME" sz="1800" dirty="0" smtClean="0">
                <a:latin typeface="calibri (Body)"/>
              </a:rPr>
              <a:t>GWh i upoređivanje </a:t>
            </a:r>
            <a:r>
              <a:rPr lang="sr-Latn-ME" sz="1800" dirty="0">
                <a:latin typeface="calibri (Body)"/>
              </a:rPr>
              <a:t>sa </a:t>
            </a:r>
            <a:r>
              <a:rPr lang="sr-Latn-ME" sz="1800" dirty="0" smtClean="0">
                <a:latin typeface="calibri (Body)"/>
              </a:rPr>
              <a:t>rezultatima </a:t>
            </a:r>
            <a:r>
              <a:rPr lang="sr-Latn-ME" sz="1800" dirty="0">
                <a:latin typeface="calibri (Body)"/>
              </a:rPr>
              <a:t>analize prevođenja voda Zete</a:t>
            </a:r>
          </a:p>
          <a:p>
            <a:pPr algn="just"/>
            <a:r>
              <a:rPr lang="sr-Latn-ME" sz="1800" dirty="0" smtClean="0">
                <a:latin typeface="calibri (Body)"/>
              </a:rPr>
              <a:t>Korišćena </a:t>
            </a:r>
            <a:r>
              <a:rPr lang="sr-Latn-ME" sz="1800" dirty="0" smtClean="0">
                <a:latin typeface="calibri (Body)"/>
              </a:rPr>
              <a:t>baza podataka dnevnog stanja </a:t>
            </a:r>
            <a:r>
              <a:rPr lang="sr-Latn-ME" sz="1800" dirty="0" smtClean="0">
                <a:latin typeface="calibri (Body)"/>
              </a:rPr>
              <a:t>retenzije </a:t>
            </a:r>
            <a:r>
              <a:rPr lang="sr-Latn-ME" sz="1800" dirty="0" smtClean="0">
                <a:latin typeface="calibri (Body)"/>
              </a:rPr>
              <a:t>Vrtac, kao i podaci o dnevnom stanju dotoka na rijeci Zeti za period 1969 – 2011.</a:t>
            </a:r>
          </a:p>
          <a:p>
            <a:pPr algn="just"/>
            <a:r>
              <a:rPr lang="sr-Latn-ME" sz="1800" dirty="0" smtClean="0">
                <a:latin typeface="calibri (Body)"/>
              </a:rPr>
              <a:t>Uvažene pretpostavke </a:t>
            </a:r>
            <a:r>
              <a:rPr lang="sr-Latn-ME" sz="1800" dirty="0">
                <a:latin typeface="calibri (Body)"/>
              </a:rPr>
              <a:t>da dotok od 1999. godine na „Duklovom mostu“ zbog izgradnje nizvodnih objekata daje netačne podatke koji su veći nego realni za </a:t>
            </a:r>
            <a:r>
              <a:rPr lang="sr-Latn-ME" sz="1800" dirty="0" smtClean="0">
                <a:latin typeface="calibri (Body)"/>
              </a:rPr>
              <a:t>30%</a:t>
            </a:r>
          </a:p>
          <a:p>
            <a:pPr lvl="0" algn="just"/>
            <a:r>
              <a:rPr lang="sr-Latn-ME" sz="1800" dirty="0" smtClean="0">
                <a:effectLst/>
                <a:latin typeface="calibri (Body)"/>
              </a:rPr>
              <a:t>Dotoke do 100 MW je moguće </a:t>
            </a:r>
            <a:r>
              <a:rPr lang="sr-Latn-ME" sz="1800" dirty="0">
                <a:latin typeface="calibri (Body)"/>
              </a:rPr>
              <a:t>tokom noćnih sati akumulisati u kanale i kompenzacioni bazen prethodnim obaranjem kote na ulaznoj </a:t>
            </a:r>
            <a:r>
              <a:rPr lang="sr-Latn-ME" sz="1800" dirty="0" smtClean="0">
                <a:latin typeface="calibri (Body)"/>
              </a:rPr>
              <a:t>građevini (Norinj)</a:t>
            </a:r>
          </a:p>
          <a:p>
            <a:pPr lvl="0" algn="just"/>
            <a:r>
              <a:rPr lang="sr-Latn-ME" sz="1800" dirty="0" smtClean="0">
                <a:latin typeface="calibri (Body)"/>
              </a:rPr>
              <a:t>Nijesu razmatrani</a:t>
            </a:r>
            <a:r>
              <a:rPr lang="sr-Latn-ME" sz="1800" dirty="0">
                <a:latin typeface="calibri (Body)"/>
              </a:rPr>
              <a:t> </a:t>
            </a:r>
            <a:r>
              <a:rPr lang="sr-Latn-ME" sz="1800" dirty="0" smtClean="0">
                <a:latin typeface="calibri (Body)"/>
              </a:rPr>
              <a:t>gubici </a:t>
            </a:r>
            <a:r>
              <a:rPr lang="sr-Latn-ME" sz="1800" dirty="0" smtClean="0">
                <a:latin typeface="calibri (Body)"/>
              </a:rPr>
              <a:t>prilikom infiltracije vode</a:t>
            </a:r>
            <a:endParaRPr lang="sr-Latn-ME" sz="1800" dirty="0" smtClean="0">
              <a:latin typeface="calibri (Body)"/>
            </a:endParaRPr>
          </a:p>
          <a:p>
            <a:pPr lvl="0" algn="just"/>
            <a:r>
              <a:rPr lang="sr-Latn-ME" sz="1800" dirty="0" smtClean="0">
                <a:effectLst/>
                <a:latin typeface="calibri (Body)"/>
              </a:rPr>
              <a:t>Korišćene </a:t>
            </a:r>
            <a:r>
              <a:rPr lang="sr-Latn-ME" sz="1800" dirty="0" smtClean="0">
                <a:effectLst/>
                <a:latin typeface="calibri (Body)"/>
              </a:rPr>
              <a:t>cijene dobijene sa EEX berze („day ahead“) za period od 2007. do 2011. pojedinačno za profile band (baseload (00-24h)), pik (peak (08-20h)) i of pik (off peak (00-08h)) energije</a:t>
            </a:r>
          </a:p>
          <a:p>
            <a:pPr lvl="0" algn="just"/>
            <a:r>
              <a:rPr lang="sr-Latn-ME" sz="1800" dirty="0" smtClean="0">
                <a:effectLst/>
                <a:latin typeface="calibri (Body)"/>
              </a:rPr>
              <a:t>Nijesu razmatrani efekti dopune akumulacija vikendima i praznicima (110 – 120 dana) u toku jedne kalendarske godine</a:t>
            </a:r>
          </a:p>
          <a:p>
            <a:pPr lvl="0" algn="just"/>
            <a:endParaRPr lang="sr-Latn-ME" sz="1800" dirty="0">
              <a:effectLst/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249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30581" cy="634519"/>
          </a:xfrm>
        </p:spPr>
        <p:txBody>
          <a:bodyPr/>
          <a:lstStyle/>
          <a:p>
            <a:pPr algn="ctr"/>
            <a:r>
              <a:rPr lang="sr-Latn-ME" b="1" u="sng" dirty="0">
                <a:solidFill>
                  <a:schemeClr val="tx1"/>
                </a:solidFill>
                <a:latin typeface="calibri (Headings)"/>
              </a:rPr>
              <a:t>Energetska </a:t>
            </a:r>
            <a:r>
              <a:rPr lang="sr-Latn-ME" b="1" u="sng" dirty="0" smtClean="0">
                <a:solidFill>
                  <a:schemeClr val="tx1"/>
                </a:solidFill>
                <a:latin typeface="calibri (Headings)"/>
              </a:rPr>
              <a:t>analiza </a:t>
            </a:r>
            <a:endParaRPr lang="sr-Latn-ME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3906512"/>
          </a:xfrm>
        </p:spPr>
        <p:txBody>
          <a:bodyPr>
            <a:noAutofit/>
          </a:bodyPr>
          <a:lstStyle/>
          <a:p>
            <a:pPr algn="just"/>
            <a:r>
              <a:rPr lang="sr-Latn-ME" sz="1800" dirty="0" smtClean="0">
                <a:latin typeface="calibri  (Body)"/>
              </a:rPr>
              <a:t>Uvažavajući navedena tehnička ograničenja (</a:t>
            </a:r>
            <a:r>
              <a:rPr lang="sr-Latn-ME" sz="1800" b="1" dirty="0" smtClean="0">
                <a:solidFill>
                  <a:srgbClr val="C00000"/>
                </a:solidFill>
                <a:latin typeface="calibri  (Body)"/>
              </a:rPr>
              <a:t>P</a:t>
            </a:r>
            <a:r>
              <a:rPr lang="sr-Latn-ME" sz="1400" b="1" dirty="0" smtClean="0">
                <a:solidFill>
                  <a:srgbClr val="C00000"/>
                </a:solidFill>
                <a:latin typeface="calibri  (Body)"/>
              </a:rPr>
              <a:t>dotoka</a:t>
            </a:r>
            <a:r>
              <a:rPr lang="sr-Latn-ME" sz="1800" dirty="0" smtClean="0">
                <a:latin typeface="calibri  (Body)"/>
              </a:rPr>
              <a:t>, </a:t>
            </a:r>
            <a:r>
              <a:rPr lang="sr-Latn-ME" sz="1800" b="1" dirty="0" smtClean="0">
                <a:solidFill>
                  <a:srgbClr val="FF0000"/>
                </a:solidFill>
                <a:latin typeface="calibri  (Body)"/>
              </a:rPr>
              <a:t>P</a:t>
            </a:r>
            <a:r>
              <a:rPr lang="sr-Latn-ME" sz="1400" b="1" dirty="0" smtClean="0">
                <a:solidFill>
                  <a:srgbClr val="FF0000"/>
                </a:solidFill>
                <a:latin typeface="calibri  (Body)"/>
              </a:rPr>
              <a:t>max</a:t>
            </a:r>
            <a:r>
              <a:rPr lang="sr-Latn-ME" sz="1800" b="1" dirty="0" smtClean="0">
                <a:solidFill>
                  <a:srgbClr val="FF0000"/>
                </a:solidFill>
                <a:latin typeface="calibri  (Body)"/>
              </a:rPr>
              <a:t> HE „Perućica“</a:t>
            </a:r>
            <a:r>
              <a:rPr lang="sr-Latn-ME" sz="1800" dirty="0" smtClean="0">
                <a:latin typeface="calibri  (Body)"/>
              </a:rPr>
              <a:t>) i </a:t>
            </a:r>
            <a:r>
              <a:rPr lang="sr-Latn-ME" sz="1800" dirty="0">
                <a:latin typeface="calibri  (Body)"/>
              </a:rPr>
              <a:t>r</a:t>
            </a:r>
            <a:r>
              <a:rPr lang="sr-Latn-ME" sz="1800" dirty="0" smtClean="0">
                <a:latin typeface="calibri  (Body)"/>
              </a:rPr>
              <a:t>adi maksimalnog iskorišćenja </a:t>
            </a:r>
            <a:r>
              <a:rPr lang="sr-Latn-ME" sz="1800" dirty="0" smtClean="0">
                <a:latin typeface="calibri  (Body)"/>
              </a:rPr>
              <a:t>voda </a:t>
            </a:r>
            <a:r>
              <a:rPr lang="sr-Latn-ME" sz="1800" dirty="0" smtClean="0">
                <a:latin typeface="calibri  (Body)"/>
              </a:rPr>
              <a:t>Zete </a:t>
            </a:r>
            <a:r>
              <a:rPr lang="sr-Latn-ME" sz="1800" dirty="0" smtClean="0">
                <a:latin typeface="calibri  (Body)"/>
              </a:rPr>
              <a:t>skrenutih </a:t>
            </a:r>
            <a:r>
              <a:rPr lang="sr-Latn-ME" sz="1800" dirty="0" smtClean="0">
                <a:latin typeface="calibri  (Body)"/>
              </a:rPr>
              <a:t>u mini akumulaciju postavlja </a:t>
            </a:r>
            <a:r>
              <a:rPr lang="sr-Latn-ME" sz="1800" dirty="0">
                <a:latin typeface="calibri  (Body)"/>
              </a:rPr>
              <a:t>se kao jedan od ograničavajućih parametara snaga dotoka </a:t>
            </a:r>
            <a:r>
              <a:rPr lang="sr-Latn-ME" sz="1800" b="1" dirty="0" smtClean="0">
                <a:solidFill>
                  <a:srgbClr val="0070C0"/>
                </a:solidFill>
                <a:latin typeface="calibri  (Body)"/>
              </a:rPr>
              <a:t>P = 171 MW </a:t>
            </a:r>
            <a:r>
              <a:rPr lang="sr-Latn-ME" sz="1800" dirty="0" smtClean="0">
                <a:latin typeface="calibri  (Body)"/>
              </a:rPr>
              <a:t>i definiše se ukupno </a:t>
            </a:r>
            <a:r>
              <a:rPr lang="sr-Latn-ME" sz="1800" dirty="0" smtClean="0">
                <a:latin typeface="calibri  (Body)"/>
              </a:rPr>
              <a:t>3 radna </a:t>
            </a:r>
            <a:r>
              <a:rPr lang="sr-Latn-ME" sz="1800" dirty="0" smtClean="0">
                <a:latin typeface="calibri  (Body)"/>
              </a:rPr>
              <a:t>režima H</a:t>
            </a:r>
            <a:r>
              <a:rPr lang="en-US" sz="1800" dirty="0" smtClean="0">
                <a:latin typeface="calibri  (Body)"/>
              </a:rPr>
              <a:t>E </a:t>
            </a:r>
            <a:r>
              <a:rPr lang="sr-Latn-ME" sz="1800" dirty="0" smtClean="0">
                <a:latin typeface="calibri  (Body)"/>
              </a:rPr>
              <a:t>‚‚</a:t>
            </a:r>
            <a:r>
              <a:rPr lang="en-US" sz="1800" dirty="0" smtClean="0">
                <a:latin typeface="calibri  (Body)"/>
              </a:rPr>
              <a:t>Peru</a:t>
            </a:r>
            <a:r>
              <a:rPr lang="sr-Latn-ME" sz="1800" dirty="0" smtClean="0">
                <a:latin typeface="calibri  (Body)"/>
              </a:rPr>
              <a:t>ćica’’:</a:t>
            </a:r>
          </a:p>
          <a:p>
            <a:pPr marL="0" indent="0">
              <a:buNone/>
            </a:pPr>
            <a:endParaRPr lang="sr-Latn-ME" sz="1800" dirty="0" smtClean="0">
              <a:latin typeface="calibri  (Body)"/>
            </a:endParaRPr>
          </a:p>
          <a:p>
            <a:pPr defTabSz="914400">
              <a:spcBef>
                <a:spcPct val="20000"/>
              </a:spcBef>
            </a:pPr>
            <a:r>
              <a:rPr lang="sr-Latn-ME" sz="1600" b="1" kern="1200" dirty="0">
                <a:solidFill>
                  <a:srgbClr val="FF0000"/>
                </a:solidFill>
                <a:latin typeface="calibri  (Body)"/>
              </a:rPr>
              <a:t>R</a:t>
            </a:r>
            <a:r>
              <a:rPr lang="en-US" sz="1200" b="1" kern="1200" dirty="0">
                <a:solidFill>
                  <a:srgbClr val="FF0000"/>
                </a:solidFill>
                <a:latin typeface="calibri  (Body)"/>
              </a:rPr>
              <a:t>1 </a:t>
            </a:r>
            <a:r>
              <a:rPr lang="en-US" sz="1600" b="1" kern="1200" dirty="0">
                <a:solidFill>
                  <a:srgbClr val="FF0000"/>
                </a:solidFill>
                <a:latin typeface="calibri  (Body)"/>
              </a:rPr>
              <a:t>(P</a:t>
            </a:r>
            <a:r>
              <a:rPr lang="sr-Latn-ME" sz="1200" b="1" kern="1200" dirty="0">
                <a:solidFill>
                  <a:srgbClr val="FF0000"/>
                </a:solidFill>
                <a:latin typeface="calibri  (Body)"/>
              </a:rPr>
              <a:t>dotoka</a:t>
            </a:r>
            <a:r>
              <a:rPr lang="sr-Latn-ME" sz="1600" b="1" kern="1200" dirty="0">
                <a:solidFill>
                  <a:srgbClr val="FF0000"/>
                </a:solidFill>
                <a:latin typeface="calibri  (Body)"/>
              </a:rPr>
              <a:t> </a:t>
            </a:r>
            <a:r>
              <a:rPr lang="en-US" sz="1600" b="1" u="sng" kern="1200" dirty="0">
                <a:solidFill>
                  <a:srgbClr val="FF0000"/>
                </a:solidFill>
                <a:latin typeface="calibri  (Body)"/>
              </a:rPr>
              <a:t>&lt;</a:t>
            </a:r>
            <a:r>
              <a:rPr lang="en-US" sz="1600" b="1" kern="1200" dirty="0">
                <a:solidFill>
                  <a:srgbClr val="FF0000"/>
                </a:solidFill>
                <a:latin typeface="calibri  (Body)"/>
              </a:rPr>
              <a:t> 171 MW)</a:t>
            </a:r>
            <a:endParaRPr lang="sr-Latn-ME" sz="1600" b="1" kern="1200" dirty="0">
              <a:solidFill>
                <a:srgbClr val="FF0000"/>
              </a:solidFill>
              <a:latin typeface="calibri  (Body)"/>
            </a:endParaRPr>
          </a:p>
          <a:p>
            <a:r>
              <a:rPr lang="sr-Latn-ME" sz="1600" b="1" kern="1200" dirty="0">
                <a:solidFill>
                  <a:srgbClr val="C00000"/>
                </a:solidFill>
                <a:latin typeface="calibri  (Body)"/>
              </a:rPr>
              <a:t>R</a:t>
            </a:r>
            <a:r>
              <a:rPr lang="en-US" sz="1200" b="1" kern="1200" dirty="0">
                <a:solidFill>
                  <a:srgbClr val="C00000"/>
                </a:solidFill>
                <a:latin typeface="calibri  (Body)"/>
              </a:rPr>
              <a:t>2</a:t>
            </a:r>
            <a:r>
              <a:rPr lang="sr-Latn-ME" sz="1600" b="1" kern="1200" dirty="0">
                <a:solidFill>
                  <a:srgbClr val="C00000"/>
                </a:solidFill>
                <a:latin typeface="calibri  (Body)"/>
              </a:rPr>
              <a:t> (</a:t>
            </a:r>
            <a:r>
              <a:rPr lang="en-US" sz="1600" b="1" kern="1200" dirty="0">
                <a:solidFill>
                  <a:srgbClr val="C00000"/>
                </a:solidFill>
                <a:latin typeface="calibri  (Body)"/>
              </a:rPr>
              <a:t>171 MW</a:t>
            </a:r>
            <a:r>
              <a:rPr lang="sr-Latn-ME" sz="1600" b="1" kern="1200" dirty="0">
                <a:solidFill>
                  <a:srgbClr val="C00000"/>
                </a:solidFill>
                <a:latin typeface="calibri  (Body)"/>
              </a:rPr>
              <a:t> </a:t>
            </a:r>
            <a:r>
              <a:rPr lang="en-US" sz="1600" b="1" kern="1200" dirty="0">
                <a:solidFill>
                  <a:srgbClr val="C00000"/>
                </a:solidFill>
                <a:latin typeface="calibri  (Body)"/>
              </a:rPr>
              <a:t>&lt;</a:t>
            </a:r>
            <a:r>
              <a:rPr lang="sr-Latn-ME" sz="1600" b="1" kern="1200" dirty="0">
                <a:solidFill>
                  <a:srgbClr val="C00000"/>
                </a:solidFill>
                <a:latin typeface="calibri  (Body)"/>
              </a:rPr>
              <a:t> P</a:t>
            </a:r>
            <a:r>
              <a:rPr lang="sr-Latn-ME" sz="1200" b="1" kern="1200" dirty="0">
                <a:solidFill>
                  <a:srgbClr val="C00000"/>
                </a:solidFill>
                <a:latin typeface="calibri  (Body)"/>
              </a:rPr>
              <a:t>dotoka</a:t>
            </a:r>
            <a:r>
              <a:rPr lang="sr-Latn-ME" sz="1600" b="1" kern="1200" dirty="0">
                <a:solidFill>
                  <a:srgbClr val="C00000"/>
                </a:solidFill>
                <a:latin typeface="calibri  (Body)"/>
              </a:rPr>
              <a:t> </a:t>
            </a:r>
            <a:r>
              <a:rPr lang="en-US" sz="1600" b="1" u="sng" kern="1200" dirty="0">
                <a:solidFill>
                  <a:srgbClr val="C00000"/>
                </a:solidFill>
                <a:latin typeface="calibri  (Body)"/>
              </a:rPr>
              <a:t>&lt;</a:t>
            </a:r>
            <a:r>
              <a:rPr lang="sr-Latn-ME" sz="1600" b="1" kern="1200" dirty="0">
                <a:solidFill>
                  <a:srgbClr val="C00000"/>
                </a:solidFill>
                <a:latin typeface="calibri  (Body)"/>
              </a:rPr>
              <a:t> </a:t>
            </a:r>
            <a:r>
              <a:rPr lang="en-US" sz="1600" b="1" kern="1200" dirty="0" smtClean="0">
                <a:solidFill>
                  <a:srgbClr val="C00000"/>
                </a:solidFill>
                <a:latin typeface="calibri  (Body)"/>
              </a:rPr>
              <a:t>2</a:t>
            </a:r>
            <a:r>
              <a:rPr lang="sr-Latn-ME" sz="1600" b="1" kern="1200" dirty="0" smtClean="0">
                <a:solidFill>
                  <a:srgbClr val="C00000"/>
                </a:solidFill>
                <a:latin typeface="calibri  (Body)"/>
              </a:rPr>
              <a:t>85</a:t>
            </a:r>
            <a:r>
              <a:rPr lang="en-US" sz="1600" b="1" kern="1200" dirty="0" smtClean="0">
                <a:solidFill>
                  <a:srgbClr val="C00000"/>
                </a:solidFill>
                <a:latin typeface="calibri  (Body)"/>
              </a:rPr>
              <a:t> </a:t>
            </a:r>
            <a:r>
              <a:rPr lang="en-US" sz="1600" b="1" kern="1200" dirty="0">
                <a:solidFill>
                  <a:srgbClr val="C00000"/>
                </a:solidFill>
                <a:latin typeface="calibri  (Body)"/>
              </a:rPr>
              <a:t>MW)</a:t>
            </a:r>
          </a:p>
          <a:p>
            <a:r>
              <a:rPr lang="sr-Latn-ME" sz="1600" b="1" dirty="0">
                <a:solidFill>
                  <a:srgbClr val="0070C0"/>
                </a:solidFill>
                <a:latin typeface="calibri  (Body)"/>
              </a:rPr>
              <a:t>R</a:t>
            </a:r>
            <a:r>
              <a:rPr lang="en-US" sz="1200" b="1" dirty="0" smtClean="0">
                <a:solidFill>
                  <a:srgbClr val="0070C0"/>
                </a:solidFill>
                <a:latin typeface="calibri  (Body)"/>
              </a:rPr>
              <a:t>3</a:t>
            </a:r>
            <a:r>
              <a:rPr lang="en-US" sz="1600" b="1" dirty="0" smtClean="0">
                <a:solidFill>
                  <a:srgbClr val="0070C0"/>
                </a:solidFill>
                <a:latin typeface="calibri  (Body)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libri  (Body)"/>
              </a:rPr>
              <a:t>(</a:t>
            </a:r>
            <a:r>
              <a:rPr lang="en-US" sz="1600" b="1" dirty="0" smtClean="0">
                <a:solidFill>
                  <a:srgbClr val="0070C0"/>
                </a:solidFill>
                <a:latin typeface="calibri  (Body)"/>
              </a:rPr>
              <a:t>2</a:t>
            </a:r>
            <a:r>
              <a:rPr lang="sr-Latn-ME" sz="1600" b="1" dirty="0" smtClean="0">
                <a:solidFill>
                  <a:srgbClr val="0070C0"/>
                </a:solidFill>
                <a:latin typeface="calibri  (Body)"/>
              </a:rPr>
              <a:t>85</a:t>
            </a:r>
            <a:r>
              <a:rPr lang="en-US" sz="1600" b="1" dirty="0" smtClean="0">
                <a:solidFill>
                  <a:srgbClr val="0070C0"/>
                </a:solidFill>
                <a:latin typeface="calibri  (Body)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alibri  (Body)"/>
              </a:rPr>
              <a:t>MW</a:t>
            </a:r>
            <a:r>
              <a:rPr lang="sr-Latn-ME" sz="1600" b="1" dirty="0" smtClean="0">
                <a:solidFill>
                  <a:srgbClr val="0070C0"/>
                </a:solidFill>
                <a:latin typeface="calibri  (Body)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alibri  (Body)"/>
              </a:rPr>
              <a:t>&lt;</a:t>
            </a:r>
            <a:r>
              <a:rPr lang="sr-Latn-ME" sz="1600" b="1" dirty="0" smtClean="0">
                <a:solidFill>
                  <a:srgbClr val="0070C0"/>
                </a:solidFill>
                <a:latin typeface="calibri  (Body)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alibri  (Body)"/>
              </a:rPr>
              <a:t>P</a:t>
            </a:r>
            <a:r>
              <a:rPr lang="sr-Latn-ME" sz="1200" b="1" dirty="0" smtClean="0">
                <a:solidFill>
                  <a:srgbClr val="0070C0"/>
                </a:solidFill>
                <a:latin typeface="calibri  (Body)"/>
              </a:rPr>
              <a:t>dotoka</a:t>
            </a:r>
            <a:r>
              <a:rPr lang="sr-Latn-ME" sz="1600" b="1" dirty="0" smtClean="0">
                <a:solidFill>
                  <a:srgbClr val="0070C0"/>
                </a:solidFill>
                <a:latin typeface="calibri  (Body)"/>
              </a:rPr>
              <a:t>)</a:t>
            </a:r>
            <a:endParaRPr lang="en-US" sz="1600" b="1" dirty="0">
              <a:solidFill>
                <a:srgbClr val="0070C0"/>
              </a:solidFill>
              <a:latin typeface="calibri  (Body)"/>
            </a:endParaRPr>
          </a:p>
          <a:p>
            <a:pPr marL="0" indent="0">
              <a:buNone/>
            </a:pPr>
            <a:endParaRPr lang="sr-Latn-ME" sz="1100" b="1" dirty="0" smtClean="0"/>
          </a:p>
          <a:p>
            <a:pPr algn="just"/>
            <a:r>
              <a:rPr lang="sr-Latn-ME" sz="1800" dirty="0">
                <a:latin typeface="calibri (Body)"/>
              </a:rPr>
              <a:t>Samo u </a:t>
            </a:r>
            <a:r>
              <a:rPr lang="sr-Latn-ME" sz="1800" dirty="0" smtClean="0">
                <a:latin typeface="calibri (Body)"/>
              </a:rPr>
              <a:t>radnom režimu </a:t>
            </a:r>
            <a:r>
              <a:rPr lang="sr-Latn-ME" sz="1800" b="1" dirty="0">
                <a:solidFill>
                  <a:srgbClr val="FF0000"/>
                </a:solidFill>
                <a:latin typeface="calibri (Body)"/>
              </a:rPr>
              <a:t>R</a:t>
            </a:r>
            <a:r>
              <a:rPr lang="sr-Latn-ME" sz="1400" b="1" dirty="0" smtClean="0">
                <a:solidFill>
                  <a:srgbClr val="FF0000"/>
                </a:solidFill>
                <a:latin typeface="calibri (Body)"/>
              </a:rPr>
              <a:t>1</a:t>
            </a:r>
            <a:r>
              <a:rPr lang="sr-Latn-ME" sz="1800" dirty="0" smtClean="0">
                <a:solidFill>
                  <a:prstClr val="black"/>
                </a:solidFill>
                <a:latin typeface="calibri (Body)"/>
              </a:rPr>
              <a:t> kada je snaga dotoka na Zeti manja od </a:t>
            </a:r>
            <a:r>
              <a:rPr lang="sr-Latn-ME" sz="1800" b="1" dirty="0">
                <a:solidFill>
                  <a:srgbClr val="0070C0"/>
                </a:solidFill>
                <a:latin typeface="calibri  (Body)"/>
              </a:rPr>
              <a:t>171 MW </a:t>
            </a:r>
            <a:r>
              <a:rPr lang="sr-Latn-ME" sz="1800" dirty="0" smtClean="0">
                <a:solidFill>
                  <a:prstClr val="black"/>
                </a:solidFill>
                <a:latin typeface="calibri (Body)"/>
              </a:rPr>
              <a:t>moguće je svu prevedenu energiju u noćnom režimu 00-08 h iskoristiti u dnevnom režimu 08-20 h.       </a:t>
            </a:r>
          </a:p>
          <a:p>
            <a:pPr marL="0" indent="0">
              <a:buNone/>
            </a:pPr>
            <a:endParaRPr lang="sr-Latn-ME" sz="1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645024"/>
            <a:ext cx="8280920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b="1" kern="1200" dirty="0">
                <a:solidFill>
                  <a:srgbClr val="77B36D"/>
                </a:solidFill>
                <a:latin typeface="calibri (Body)"/>
              </a:rPr>
              <a:t>W</a:t>
            </a:r>
            <a:r>
              <a:rPr lang="en-US" sz="1400" b="1" kern="1200" dirty="0">
                <a:solidFill>
                  <a:srgbClr val="77B36D"/>
                </a:solidFill>
                <a:latin typeface="calibri (Body)"/>
              </a:rPr>
              <a:t>1</a:t>
            </a:r>
            <a:r>
              <a:rPr lang="en-US" sz="1800" dirty="0"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-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energija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koja</a:t>
            </a:r>
            <a:r>
              <a:rPr lang="en-US" sz="1800" dirty="0">
                <a:latin typeface="calibri (Body)"/>
              </a:rPr>
              <a:t> je </a:t>
            </a:r>
            <a:r>
              <a:rPr lang="en-US" sz="1800" dirty="0" err="1">
                <a:latin typeface="calibri (Body)"/>
              </a:rPr>
              <a:t>skrenuta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iz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Zete</a:t>
            </a:r>
            <a:r>
              <a:rPr lang="en-US" sz="1800" dirty="0">
                <a:latin typeface="calibri (Body)"/>
              </a:rPr>
              <a:t> u </a:t>
            </a:r>
            <a:r>
              <a:rPr lang="en-US" sz="1800" dirty="0" err="1">
                <a:latin typeface="calibri (Body)"/>
              </a:rPr>
              <a:t>akumulaciju</a:t>
            </a:r>
            <a:r>
              <a:rPr lang="en-US" sz="1800" dirty="0">
                <a:latin typeface="calibri (Body)"/>
              </a:rPr>
              <a:t> u </a:t>
            </a:r>
            <a:r>
              <a:rPr lang="en-US" sz="1800" dirty="0" err="1">
                <a:latin typeface="calibri (Body)"/>
              </a:rPr>
              <a:t>periodu</a:t>
            </a:r>
            <a:r>
              <a:rPr lang="en-US" sz="1800" dirty="0"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(00-08 h) </a:t>
            </a:r>
          </a:p>
          <a:p>
            <a:pPr marL="0" indent="0" algn="ctr">
              <a:buNone/>
            </a:pPr>
            <a:r>
              <a:rPr lang="sr-Latn-ME" sz="1800" b="1" dirty="0">
                <a:solidFill>
                  <a:srgbClr val="77B36D"/>
                </a:solidFill>
                <a:latin typeface="calibri (Body)"/>
              </a:rPr>
              <a:t>0 MWh </a:t>
            </a:r>
            <a:r>
              <a:rPr lang="en-US" sz="1800" b="1" u="sng" dirty="0">
                <a:solidFill>
                  <a:srgbClr val="77B36D"/>
                </a:solidFill>
                <a:latin typeface="calibri (Body)"/>
              </a:rPr>
              <a:t>&lt;</a:t>
            </a:r>
            <a:r>
              <a:rPr lang="sr-Latn-ME" sz="1800" b="1" dirty="0">
                <a:solidFill>
                  <a:srgbClr val="77B36D"/>
                </a:solidFill>
                <a:latin typeface="calibri (Body)"/>
              </a:rPr>
              <a:t> W</a:t>
            </a:r>
            <a:r>
              <a:rPr lang="sr-Latn-ME" sz="1400" b="1" dirty="0">
                <a:solidFill>
                  <a:srgbClr val="77B36D"/>
                </a:solidFill>
                <a:latin typeface="calibri (Body)"/>
              </a:rPr>
              <a:t>1</a:t>
            </a:r>
            <a:r>
              <a:rPr lang="sr-Latn-ME" sz="1800" b="1" dirty="0">
                <a:solidFill>
                  <a:srgbClr val="77B36D"/>
                </a:solidFill>
                <a:latin typeface="calibri (Body)"/>
              </a:rPr>
              <a:t> </a:t>
            </a:r>
            <a:r>
              <a:rPr lang="en-US" sz="1800" b="1" u="sng" dirty="0">
                <a:solidFill>
                  <a:srgbClr val="77B36D"/>
                </a:solidFill>
                <a:latin typeface="calibri (Body)"/>
              </a:rPr>
              <a:t>&lt;</a:t>
            </a:r>
            <a:r>
              <a:rPr lang="sr-Latn-ME" sz="1800" b="1" dirty="0">
                <a:solidFill>
                  <a:srgbClr val="77B36D"/>
                </a:solidFill>
                <a:latin typeface="calibri (Body)"/>
              </a:rPr>
              <a:t> 1368 MWh</a:t>
            </a:r>
          </a:p>
          <a:p>
            <a:pPr marL="0" indent="0" algn="just">
              <a:buNone/>
            </a:pPr>
            <a:r>
              <a:rPr lang="sr-Latn-ME" sz="1800" b="1" kern="1200" dirty="0">
                <a:solidFill>
                  <a:srgbClr val="C00000"/>
                </a:solidFill>
                <a:latin typeface="calibri (Body)"/>
              </a:rPr>
              <a:t>W</a:t>
            </a:r>
            <a:r>
              <a:rPr lang="sr-Latn-ME" sz="1400" b="1" kern="1200" dirty="0">
                <a:solidFill>
                  <a:srgbClr val="C00000"/>
                </a:solidFill>
                <a:latin typeface="calibri (Body)"/>
              </a:rPr>
              <a:t>2</a:t>
            </a:r>
            <a:r>
              <a:rPr lang="sr-Latn-ME" sz="1800" dirty="0">
                <a:latin typeface="calibri (Body)"/>
              </a:rPr>
              <a:t> -  skrenuta energija koja izlazi iz akumulacija u periodu (08-20 h)</a:t>
            </a:r>
          </a:p>
          <a:p>
            <a:pPr marL="0" indent="0" algn="ctr">
              <a:buNone/>
            </a:pPr>
            <a:r>
              <a:rPr lang="sr-Latn-ME" sz="1800" dirty="0">
                <a:latin typeface="calibri (Body)"/>
              </a:rPr>
              <a:t> </a:t>
            </a:r>
            <a:r>
              <a:rPr lang="sr-Latn-ME" sz="1800" b="1" dirty="0">
                <a:solidFill>
                  <a:srgbClr val="77B36D"/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77B36D"/>
                </a:solidFill>
                <a:latin typeface="calibri (Body)"/>
              </a:rPr>
              <a:t>1</a:t>
            </a:r>
            <a:r>
              <a:rPr lang="sr-Latn-ME" sz="1800" b="1" dirty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b="1" dirty="0">
                <a:latin typeface="calibri (Body)"/>
              </a:rPr>
              <a:t>= </a:t>
            </a:r>
            <a:r>
              <a:rPr lang="sr-Latn-ME" sz="1800" b="1" kern="1200" dirty="0">
                <a:solidFill>
                  <a:srgbClr val="C00000"/>
                </a:solidFill>
                <a:latin typeface="calibri (Body)"/>
              </a:rPr>
              <a:t>W</a:t>
            </a:r>
            <a:r>
              <a:rPr lang="sr-Latn-ME" sz="1400" b="1" kern="1200" dirty="0">
                <a:solidFill>
                  <a:srgbClr val="C00000"/>
                </a:solidFill>
                <a:latin typeface="calibri (Body)"/>
              </a:rPr>
              <a:t>2</a:t>
            </a:r>
            <a:endParaRPr lang="sr-Latn-ME" sz="1800" b="1" kern="1200" dirty="0">
              <a:solidFill>
                <a:srgbClr val="C00000"/>
              </a:solidFill>
              <a:latin typeface="calibri (Body)"/>
            </a:endParaRPr>
          </a:p>
          <a:p>
            <a:pPr marL="0" indent="0" algn="just">
              <a:buNone/>
            </a:pPr>
            <a:r>
              <a:rPr lang="sr-Latn-ME" sz="1800" b="1" dirty="0">
                <a:solidFill>
                  <a:srgbClr val="0070C0"/>
                </a:solidFill>
                <a:latin typeface="calibri (Body)"/>
              </a:rPr>
              <a:t>__</a:t>
            </a:r>
            <a:r>
              <a:rPr lang="sr-Latn-ME" sz="1800" b="1" dirty="0">
                <a:solidFill>
                  <a:srgbClr val="4F81BD"/>
                </a:solidFill>
                <a:ea typeface="Times New Roman"/>
              </a:rPr>
              <a:t> </a:t>
            </a:r>
            <a:r>
              <a:rPr lang="sr-Latn-ME" sz="1800" dirty="0" smtClean="0">
                <a:solidFill>
                  <a:srgbClr val="000000"/>
                </a:solidFill>
                <a:ea typeface="Times New Roman"/>
              </a:rPr>
              <a:t>- </a:t>
            </a:r>
            <a:r>
              <a:rPr lang="sr-Latn-ME" sz="1800" dirty="0">
                <a:solidFill>
                  <a:srgbClr val="000000"/>
                </a:solidFill>
                <a:latin typeface="calibri (Body)"/>
                <a:ea typeface="Times New Roman"/>
              </a:rPr>
              <a:t>angažovana snaga HE ‚‚Perućica“</a:t>
            </a:r>
            <a:endParaRPr lang="sr-Latn-ME" sz="1800" b="1" dirty="0">
              <a:solidFill>
                <a:schemeClr val="accent2">
                  <a:lumMod val="75000"/>
                </a:schemeClr>
              </a:solidFill>
              <a:latin typeface="calibri (Body)"/>
            </a:endParaRPr>
          </a:p>
          <a:p>
            <a:pPr marL="0" indent="0" algn="just">
              <a:buNone/>
            </a:pPr>
            <a:r>
              <a:rPr lang="sr-Latn-ME" sz="1800" b="1" dirty="0" smtClean="0">
                <a:latin typeface="calibri (Body)"/>
              </a:rPr>
              <a:t>W</a:t>
            </a:r>
            <a:r>
              <a:rPr lang="sr-Latn-ME" sz="1400" b="1" dirty="0" smtClean="0">
                <a:latin typeface="calibri (Body)"/>
              </a:rPr>
              <a:t>ak</a:t>
            </a:r>
            <a:r>
              <a:rPr lang="en-US" sz="1400" b="1" dirty="0">
                <a:latin typeface="calibri (Body)"/>
              </a:rPr>
              <a:t>.</a:t>
            </a:r>
            <a:r>
              <a:rPr lang="sr-Latn-ME" sz="1400" b="1" dirty="0">
                <a:latin typeface="calibri (Body)"/>
              </a:rPr>
              <a:t>staro </a:t>
            </a:r>
            <a:r>
              <a:rPr lang="sr-Latn-ME" sz="1800" b="1" dirty="0">
                <a:latin typeface="calibri (Body)"/>
              </a:rPr>
              <a:t>= W</a:t>
            </a:r>
            <a:r>
              <a:rPr lang="sr-Latn-ME" sz="1400" b="1" dirty="0">
                <a:latin typeface="calibri (Body)"/>
              </a:rPr>
              <a:t>ak</a:t>
            </a:r>
            <a:r>
              <a:rPr lang="en-US" sz="1400" b="1" dirty="0">
                <a:latin typeface="calibri (Body)"/>
              </a:rPr>
              <a:t>.</a:t>
            </a:r>
            <a:r>
              <a:rPr lang="sr-Latn-ME" sz="1400" b="1" dirty="0">
                <a:latin typeface="calibri (Body)"/>
              </a:rPr>
              <a:t>novo</a:t>
            </a:r>
            <a:r>
              <a:rPr lang="sr-Latn-ME" sz="1800" b="1" dirty="0"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-</a:t>
            </a:r>
            <a:r>
              <a:rPr lang="sr-Latn-ME" sz="1800" b="1" dirty="0"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nivo akumulacija se ne mijenja</a:t>
            </a:r>
            <a:r>
              <a:rPr lang="sr-Latn-ME" sz="1800" b="1" dirty="0"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pri dotoku od </a:t>
            </a:r>
            <a:r>
              <a:rPr lang="sr-Latn-ME" sz="1800" b="1" dirty="0">
                <a:solidFill>
                  <a:srgbClr val="0070C0"/>
                </a:solidFill>
                <a:latin typeface="calibri (Body)"/>
              </a:rPr>
              <a:t>P </a:t>
            </a:r>
            <a:r>
              <a:rPr lang="en-US" sz="1800" b="1" u="sng" dirty="0">
                <a:solidFill>
                  <a:srgbClr val="0070C0"/>
                </a:solidFill>
                <a:latin typeface="calibri (Body)"/>
              </a:rPr>
              <a:t>&lt;</a:t>
            </a:r>
            <a:r>
              <a:rPr lang="sr-Latn-ME" sz="1800" b="1" dirty="0">
                <a:solidFill>
                  <a:srgbClr val="0070C0"/>
                </a:solidFill>
                <a:latin typeface="calibri (Body)"/>
              </a:rPr>
              <a:t> 171 MW</a:t>
            </a:r>
            <a:r>
              <a:rPr lang="sr-Latn-ME" sz="1800" b="1" dirty="0">
                <a:solidFill>
                  <a:schemeClr val="accent1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u slučaju potpunog skretanja toka Zete u </a:t>
            </a:r>
            <a:r>
              <a:rPr lang="sr-Latn-ME" sz="1800" dirty="0" smtClean="0">
                <a:latin typeface="calibri (Body)"/>
              </a:rPr>
              <a:t>Vrtac </a:t>
            </a:r>
            <a:r>
              <a:rPr lang="sr-Latn-ME" sz="1800" dirty="0">
                <a:latin typeface="calibri (Body)"/>
              </a:rPr>
              <a:t>u noćnom režimu (00-08 h) moguće je svu akumuliranu energiju iskoristiti u dnevnom profilu (08-20 h)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30581" cy="576064"/>
          </a:xfrm>
        </p:spPr>
        <p:txBody>
          <a:bodyPr>
            <a:normAutofit/>
          </a:bodyPr>
          <a:lstStyle/>
          <a:p>
            <a:pPr defTabSz="914400"/>
            <a:r>
              <a:rPr lang="sr-Latn-ME" u="sng" kern="1200" dirty="0">
                <a:solidFill>
                  <a:srgbClr val="FF0000"/>
                </a:solidFill>
                <a:latin typeface="calibri  (Headings)"/>
              </a:rPr>
              <a:t>Radni režim</a:t>
            </a:r>
            <a:r>
              <a:rPr lang="en-US" u="sng" kern="1200" dirty="0">
                <a:solidFill>
                  <a:srgbClr val="FF0000"/>
                </a:solidFill>
                <a:latin typeface="calibri  (Headings)"/>
              </a:rPr>
              <a:t> </a:t>
            </a:r>
            <a:r>
              <a:rPr lang="sr-Latn-ME" u="sng" kern="1200" dirty="0">
                <a:solidFill>
                  <a:srgbClr val="FF0000"/>
                </a:solidFill>
                <a:latin typeface="calibri  (Headings)"/>
              </a:rPr>
              <a:t>R</a:t>
            </a:r>
            <a:r>
              <a:rPr lang="en-US" sz="2000" u="sng" kern="1200" dirty="0">
                <a:solidFill>
                  <a:srgbClr val="FF0000"/>
                </a:solidFill>
                <a:latin typeface="calibri  (Headings)"/>
              </a:rPr>
              <a:t>1</a:t>
            </a:r>
            <a:r>
              <a:rPr lang="en-US" u="sng" kern="1200" dirty="0">
                <a:solidFill>
                  <a:srgbClr val="FF0000"/>
                </a:solidFill>
                <a:latin typeface="calibri  (Headings)"/>
              </a:rPr>
              <a:t> (P</a:t>
            </a:r>
            <a:r>
              <a:rPr lang="sr-Latn-ME" sz="2000" u="sng" kern="1200" dirty="0">
                <a:solidFill>
                  <a:srgbClr val="FF0000"/>
                </a:solidFill>
                <a:latin typeface="calibri  (Headings)"/>
              </a:rPr>
              <a:t>dotoka</a:t>
            </a:r>
            <a:r>
              <a:rPr lang="sr-Latn-ME" u="sng" kern="1200" dirty="0">
                <a:solidFill>
                  <a:srgbClr val="FF0000"/>
                </a:solidFill>
                <a:latin typeface="calibri  (Headings)"/>
              </a:rPr>
              <a:t> </a:t>
            </a:r>
            <a:r>
              <a:rPr lang="en-US" u="sng" kern="1200" dirty="0" smtClean="0">
                <a:solidFill>
                  <a:srgbClr val="FF0000"/>
                </a:solidFill>
                <a:latin typeface="Arial"/>
                <a:cs typeface="Arial"/>
              </a:rPr>
              <a:t>≤</a:t>
            </a:r>
            <a:r>
              <a:rPr lang="sr-Latn-ME" u="sng" kern="1200" dirty="0" smtClean="0">
                <a:solidFill>
                  <a:srgbClr val="FF0000"/>
                </a:solidFill>
                <a:latin typeface="calibri  (Headings)"/>
              </a:rPr>
              <a:t> </a:t>
            </a:r>
            <a:r>
              <a:rPr lang="en-US" u="sng" kern="1200" dirty="0">
                <a:solidFill>
                  <a:srgbClr val="FF0000"/>
                </a:solidFill>
                <a:latin typeface="calibri  (Headings)"/>
              </a:rPr>
              <a:t>171 MW)</a:t>
            </a:r>
            <a:endParaRPr lang="sr-Latn-ME" u="sng" kern="1200" dirty="0">
              <a:solidFill>
                <a:srgbClr val="FF0000"/>
              </a:solidFill>
              <a:latin typeface="calibri  (Headings)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12068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6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3" y="116632"/>
            <a:ext cx="8230581" cy="562512"/>
          </a:xfrm>
        </p:spPr>
        <p:txBody>
          <a:bodyPr/>
          <a:lstStyle/>
          <a:p>
            <a:pPr defTabSz="914400"/>
            <a:r>
              <a:rPr lang="sr-Latn-ME" u="sng" kern="1200" dirty="0">
                <a:solidFill>
                  <a:srgbClr val="C00000"/>
                </a:solidFill>
                <a:latin typeface="calibri (Headings)"/>
              </a:rPr>
              <a:t>Radni režim R</a:t>
            </a:r>
            <a:r>
              <a:rPr lang="sr-Latn-ME" sz="2000" u="sng" kern="1200" dirty="0">
                <a:solidFill>
                  <a:srgbClr val="C00000"/>
                </a:solidFill>
                <a:latin typeface="calibri (Headings)"/>
              </a:rPr>
              <a:t>2</a:t>
            </a:r>
            <a:r>
              <a:rPr lang="sr-Latn-ME" u="sng" kern="1200" dirty="0">
                <a:solidFill>
                  <a:srgbClr val="C00000"/>
                </a:solidFill>
                <a:latin typeface="calibri (Headings)"/>
              </a:rPr>
              <a:t> (</a:t>
            </a:r>
            <a:r>
              <a:rPr lang="en-US" u="sng" kern="1200" dirty="0">
                <a:solidFill>
                  <a:srgbClr val="C00000"/>
                </a:solidFill>
                <a:latin typeface="calibri (Headings)"/>
              </a:rPr>
              <a:t>171 MW &lt;</a:t>
            </a:r>
            <a:r>
              <a:rPr lang="sr-Latn-ME" u="sng" kern="1200" dirty="0">
                <a:solidFill>
                  <a:srgbClr val="C00000"/>
                </a:solidFill>
                <a:latin typeface="calibri (Headings)"/>
              </a:rPr>
              <a:t> P</a:t>
            </a:r>
            <a:r>
              <a:rPr lang="sr-Latn-ME" sz="2000" u="sng" kern="1200" dirty="0">
                <a:solidFill>
                  <a:srgbClr val="C00000"/>
                </a:solidFill>
                <a:latin typeface="calibri (Headings)"/>
              </a:rPr>
              <a:t>dotoka</a:t>
            </a:r>
            <a:r>
              <a:rPr lang="sr-Latn-ME" u="sng" kern="1200" dirty="0">
                <a:solidFill>
                  <a:srgbClr val="C00000"/>
                </a:solidFill>
                <a:latin typeface="calibri (Headings)"/>
              </a:rPr>
              <a:t> </a:t>
            </a:r>
            <a:r>
              <a:rPr lang="en-US" u="sng" kern="1200" dirty="0" smtClean="0">
                <a:solidFill>
                  <a:srgbClr val="C00000"/>
                </a:solidFill>
                <a:latin typeface="Arial"/>
                <a:cs typeface="Arial"/>
              </a:rPr>
              <a:t>≤</a:t>
            </a:r>
            <a:r>
              <a:rPr lang="sr-Latn-ME" u="sng" kern="1200" dirty="0" smtClean="0">
                <a:solidFill>
                  <a:srgbClr val="C00000"/>
                </a:solidFill>
                <a:latin typeface="calibri (Headings)"/>
              </a:rPr>
              <a:t> </a:t>
            </a:r>
            <a:r>
              <a:rPr lang="en-US" u="sng" kern="1200" dirty="0" smtClean="0">
                <a:solidFill>
                  <a:srgbClr val="C00000"/>
                </a:solidFill>
                <a:latin typeface="calibri (Headings)"/>
              </a:rPr>
              <a:t>2</a:t>
            </a:r>
            <a:r>
              <a:rPr lang="sr-Latn-ME" u="sng" kern="1200" dirty="0" smtClean="0">
                <a:solidFill>
                  <a:srgbClr val="C00000"/>
                </a:solidFill>
                <a:latin typeface="calibri (Headings)"/>
              </a:rPr>
              <a:t>85</a:t>
            </a:r>
            <a:r>
              <a:rPr lang="en-US" u="sng" kern="1200" dirty="0" smtClean="0">
                <a:solidFill>
                  <a:srgbClr val="C00000"/>
                </a:solidFill>
                <a:latin typeface="calibri (Headings)"/>
              </a:rPr>
              <a:t> </a:t>
            </a:r>
            <a:r>
              <a:rPr lang="en-US" u="sng" kern="1200" dirty="0">
                <a:solidFill>
                  <a:srgbClr val="C00000"/>
                </a:solidFill>
                <a:latin typeface="calibri (Headings)"/>
              </a:rPr>
              <a:t>MW)</a:t>
            </a:r>
            <a:endParaRPr lang="sr-Latn-ME" u="sng" kern="1200" dirty="0">
              <a:solidFill>
                <a:srgbClr val="C00000"/>
              </a:solidFill>
              <a:latin typeface="calibri (Headings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005064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77B36D"/>
                </a:solidFill>
                <a:latin typeface="calibri (Body)"/>
              </a:rPr>
              <a:t>W</a:t>
            </a:r>
            <a:r>
              <a:rPr lang="en-US" sz="1400" b="1" dirty="0" smtClean="0">
                <a:solidFill>
                  <a:srgbClr val="77B36D"/>
                </a:solidFill>
                <a:latin typeface="calibri (Body)"/>
              </a:rPr>
              <a:t>1</a:t>
            </a:r>
            <a:r>
              <a:rPr lang="sr-Latn-ME" b="1" dirty="0" smtClean="0">
                <a:latin typeface="calibri (Body)"/>
              </a:rPr>
              <a:t> </a:t>
            </a:r>
            <a:r>
              <a:rPr lang="en-US" dirty="0" smtClean="0">
                <a:latin typeface="calibri (Body)"/>
              </a:rPr>
              <a:t>&gt;</a:t>
            </a:r>
            <a:r>
              <a:rPr lang="sr-Latn-ME" dirty="0" smtClean="0">
                <a:latin typeface="calibri (Body)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 (Body)"/>
              </a:rPr>
              <a:t>W</a:t>
            </a:r>
            <a:r>
              <a:rPr lang="en-US" sz="1400" b="1" dirty="0" smtClean="0">
                <a:solidFill>
                  <a:srgbClr val="C00000"/>
                </a:solidFill>
                <a:latin typeface="calibri (Body)"/>
              </a:rPr>
              <a:t>2</a:t>
            </a:r>
            <a:r>
              <a:rPr lang="en-US" dirty="0" smtClean="0">
                <a:latin typeface="calibri (Body)"/>
              </a:rPr>
              <a:t> </a:t>
            </a:r>
            <a:r>
              <a:rPr lang="sr-Latn-ME" dirty="0" smtClean="0">
                <a:latin typeface="calibri (Body)"/>
              </a:rPr>
              <a:t>-</a:t>
            </a:r>
            <a:r>
              <a:rPr lang="en-US" dirty="0" smtClean="0">
                <a:latin typeface="calibri (Body)"/>
              </a:rPr>
              <a:t> </a:t>
            </a:r>
            <a:r>
              <a:rPr lang="en-US" dirty="0" err="1" smtClean="0">
                <a:latin typeface="calibri (Body)"/>
              </a:rPr>
              <a:t>energija</a:t>
            </a:r>
            <a:r>
              <a:rPr lang="en-US" dirty="0" smtClean="0">
                <a:latin typeface="calibri (Body)"/>
              </a:rPr>
              <a:t> </a:t>
            </a:r>
            <a:r>
              <a:rPr lang="en-US" dirty="0" err="1" smtClean="0">
                <a:latin typeface="calibri (Body)"/>
              </a:rPr>
              <a:t>skrenutog</a:t>
            </a:r>
            <a:r>
              <a:rPr lang="en-US" dirty="0" smtClean="0">
                <a:latin typeface="calibri (Body)"/>
              </a:rPr>
              <a:t> </a:t>
            </a:r>
            <a:r>
              <a:rPr lang="en-US" dirty="0" err="1" smtClean="0">
                <a:latin typeface="calibri (Body)"/>
              </a:rPr>
              <a:t>dotoka</a:t>
            </a:r>
            <a:r>
              <a:rPr lang="en-US" dirty="0" smtClean="0">
                <a:latin typeface="calibri (Body)"/>
              </a:rPr>
              <a:t> u </a:t>
            </a:r>
            <a:r>
              <a:rPr lang="en-US" dirty="0" err="1" smtClean="0">
                <a:latin typeface="calibri (Body)"/>
              </a:rPr>
              <a:t>akumulacije</a:t>
            </a:r>
            <a:r>
              <a:rPr lang="en-US" dirty="0" smtClean="0">
                <a:latin typeface="calibri (Body)"/>
              </a:rPr>
              <a:t> je </a:t>
            </a:r>
            <a:r>
              <a:rPr lang="en-US" dirty="0" err="1" smtClean="0">
                <a:latin typeface="calibri (Body)"/>
              </a:rPr>
              <a:t>ve</a:t>
            </a:r>
            <a:r>
              <a:rPr lang="sr-Latn-ME" dirty="0" smtClean="0">
                <a:latin typeface="calibri (Body)"/>
              </a:rPr>
              <a:t>ća od moguće iste energije koja izlazi iz akumulacija i koja se koristi u periodu 08-20 h</a:t>
            </a:r>
            <a:endParaRPr lang="en-US" dirty="0" smtClean="0">
              <a:latin typeface="calibri (Body)"/>
            </a:endParaRPr>
          </a:p>
          <a:p>
            <a:pPr algn="ctr"/>
            <a:r>
              <a:rPr lang="sr-Latn-ME" b="1" dirty="0" smtClean="0">
                <a:solidFill>
                  <a:srgbClr val="77B36D"/>
                </a:solidFill>
                <a:latin typeface="calibri (Body)"/>
              </a:rPr>
              <a:t>1368 </a:t>
            </a:r>
            <a:r>
              <a:rPr lang="sr-Latn-ME" b="1" dirty="0" smtClean="0">
                <a:solidFill>
                  <a:srgbClr val="77B36D"/>
                </a:solidFill>
                <a:latin typeface="calibri (Body)"/>
              </a:rPr>
              <a:t>MWh </a:t>
            </a:r>
            <a:r>
              <a:rPr lang="en-US" b="1" dirty="0" smtClean="0">
                <a:solidFill>
                  <a:srgbClr val="77B36D"/>
                </a:solidFill>
                <a:latin typeface="calibri (Body)"/>
              </a:rPr>
              <a:t>&lt;</a:t>
            </a:r>
            <a:r>
              <a:rPr lang="sr-Latn-ME" b="1" dirty="0" smtClean="0">
                <a:solidFill>
                  <a:srgbClr val="77B36D"/>
                </a:solidFill>
                <a:latin typeface="calibri (Body)"/>
              </a:rPr>
              <a:t> W</a:t>
            </a:r>
            <a:r>
              <a:rPr lang="sr-Latn-ME" sz="1400" b="1" dirty="0" smtClean="0">
                <a:solidFill>
                  <a:srgbClr val="77B36D"/>
                </a:solidFill>
                <a:latin typeface="calibri (Body)"/>
              </a:rPr>
              <a:t>1</a:t>
            </a:r>
            <a:r>
              <a:rPr lang="sr-Latn-ME" b="1" dirty="0" smtClean="0">
                <a:solidFill>
                  <a:srgbClr val="77B36D"/>
                </a:solidFill>
                <a:latin typeface="calibri (Body)"/>
              </a:rPr>
              <a:t> </a:t>
            </a:r>
            <a:r>
              <a:rPr lang="en-US" b="1" u="sng" dirty="0" smtClean="0">
                <a:solidFill>
                  <a:srgbClr val="77B36D"/>
                </a:solidFill>
                <a:latin typeface="calibri (Body)"/>
              </a:rPr>
              <a:t>&lt;</a:t>
            </a:r>
            <a:r>
              <a:rPr lang="sr-Latn-ME" b="1" dirty="0" smtClean="0">
                <a:solidFill>
                  <a:srgbClr val="77B36D"/>
                </a:solidFill>
                <a:latin typeface="calibri (Body)"/>
              </a:rPr>
              <a:t> </a:t>
            </a:r>
            <a:r>
              <a:rPr lang="sr-Latn-ME" b="1" dirty="0" smtClean="0">
                <a:solidFill>
                  <a:srgbClr val="77B36D"/>
                </a:solidFill>
                <a:latin typeface="calibri (Body)"/>
              </a:rPr>
              <a:t>2280 </a:t>
            </a:r>
            <a:r>
              <a:rPr lang="sr-Latn-ME" b="1" dirty="0" smtClean="0">
                <a:solidFill>
                  <a:srgbClr val="77B36D"/>
                </a:solidFill>
                <a:latin typeface="calibri (Body)"/>
              </a:rPr>
              <a:t>MWh</a:t>
            </a:r>
          </a:p>
          <a:p>
            <a:pPr algn="ctr"/>
            <a:r>
              <a:rPr lang="sr-Latn-ME" b="1" dirty="0" smtClean="0">
                <a:solidFill>
                  <a:srgbClr val="C00000"/>
                </a:solidFill>
                <a:latin typeface="calibri (Body)"/>
              </a:rPr>
              <a:t>0 MWh </a:t>
            </a:r>
            <a:r>
              <a:rPr lang="en-US" b="1" u="sng" dirty="0" smtClean="0">
                <a:solidFill>
                  <a:srgbClr val="C00000"/>
                </a:solidFill>
                <a:latin typeface="calibri (Body)"/>
              </a:rPr>
              <a:t>&lt;</a:t>
            </a:r>
            <a:r>
              <a:rPr lang="sr-Latn-ME" b="1" dirty="0" smtClean="0">
                <a:solidFill>
                  <a:srgbClr val="C00000"/>
                </a:solidFill>
                <a:latin typeface="calibri (Body)"/>
              </a:rPr>
              <a:t> W</a:t>
            </a:r>
            <a:r>
              <a:rPr lang="sr-Latn-ME" sz="1400" b="1" dirty="0" smtClean="0">
                <a:solidFill>
                  <a:srgbClr val="C00000"/>
                </a:solidFill>
                <a:latin typeface="calibri (Body)"/>
              </a:rPr>
              <a:t>2</a:t>
            </a:r>
            <a:r>
              <a:rPr lang="sr-Latn-ME" b="1" dirty="0" smtClean="0">
                <a:solidFill>
                  <a:srgbClr val="C00000"/>
                </a:solidFill>
                <a:latin typeface="calibri (Body)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 (Body)"/>
              </a:rPr>
              <a:t>&lt;</a:t>
            </a:r>
            <a:r>
              <a:rPr lang="sr-Latn-ME" b="1" dirty="0" smtClean="0">
                <a:solidFill>
                  <a:srgbClr val="C00000"/>
                </a:solidFill>
                <a:latin typeface="calibri (Body)"/>
              </a:rPr>
              <a:t> </a:t>
            </a:r>
            <a:r>
              <a:rPr lang="sr-Latn-ME" b="1" dirty="0" smtClean="0">
                <a:solidFill>
                  <a:srgbClr val="C00000"/>
                </a:solidFill>
                <a:latin typeface="calibri (Body)"/>
              </a:rPr>
              <a:t>1368 </a:t>
            </a:r>
            <a:r>
              <a:rPr lang="sr-Latn-ME" b="1" dirty="0" smtClean="0">
                <a:solidFill>
                  <a:srgbClr val="C00000"/>
                </a:solidFill>
                <a:latin typeface="calibri (Body)"/>
              </a:rPr>
              <a:t>MWh </a:t>
            </a:r>
          </a:p>
          <a:p>
            <a:pPr algn="just"/>
            <a:r>
              <a:rPr lang="sr-Latn-ME" b="1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b="1" dirty="0" smtClean="0">
                <a:latin typeface="calibri (Body)"/>
              </a:rPr>
              <a:t> </a:t>
            </a:r>
            <a:r>
              <a:rPr lang="sr-Latn-ME" dirty="0" smtClean="0">
                <a:latin typeface="calibri (Body)"/>
              </a:rPr>
              <a:t>= </a:t>
            </a:r>
            <a:r>
              <a:rPr lang="sr-Latn-ME" b="1" dirty="0" smtClean="0">
                <a:solidFill>
                  <a:srgbClr val="77B36D"/>
                </a:solidFill>
                <a:latin typeface="calibri (Body)"/>
              </a:rPr>
              <a:t>W</a:t>
            </a:r>
            <a:r>
              <a:rPr lang="sr-Latn-ME" sz="1400" b="1" dirty="0" smtClean="0">
                <a:solidFill>
                  <a:srgbClr val="77B36D"/>
                </a:solidFill>
                <a:latin typeface="calibri (Body)"/>
              </a:rPr>
              <a:t>1</a:t>
            </a:r>
            <a:r>
              <a:rPr lang="sr-Latn-ME" b="1" dirty="0" smtClean="0">
                <a:latin typeface="calibri (Body)"/>
              </a:rPr>
              <a:t> </a:t>
            </a:r>
            <a:r>
              <a:rPr lang="sr-Latn-ME" dirty="0" smtClean="0">
                <a:latin typeface="calibri (Body)"/>
              </a:rPr>
              <a:t>- </a:t>
            </a:r>
            <a:r>
              <a:rPr lang="sr-Latn-ME" b="1" dirty="0" smtClean="0">
                <a:solidFill>
                  <a:srgbClr val="C00000"/>
                </a:solidFill>
                <a:latin typeface="calibri (Body)"/>
              </a:rPr>
              <a:t>W</a:t>
            </a:r>
            <a:r>
              <a:rPr lang="sr-Latn-ME" sz="1400" b="1" dirty="0" smtClean="0">
                <a:solidFill>
                  <a:srgbClr val="C00000"/>
                </a:solidFill>
                <a:latin typeface="calibri (Body)"/>
              </a:rPr>
              <a:t>2</a:t>
            </a:r>
            <a:r>
              <a:rPr lang="sr-Latn-ME" dirty="0" smtClean="0">
                <a:latin typeface="calibri (Body)"/>
              </a:rPr>
              <a:t> - energija koja ostaje u akumulaciji i koja se ne može iskoristiti u periodu 08-20 h</a:t>
            </a:r>
          </a:p>
          <a:p>
            <a:pPr>
              <a:spcAft>
                <a:spcPts val="0"/>
              </a:spcAft>
            </a:pPr>
            <a:r>
              <a:rPr lang="sr-Latn-ME" b="1" dirty="0">
                <a:solidFill>
                  <a:srgbClr val="0070C0"/>
                </a:solidFill>
                <a:latin typeface="calibri (Body)"/>
              </a:rPr>
              <a:t>__ </a:t>
            </a:r>
            <a:r>
              <a:rPr lang="sr-Latn-ME" dirty="0" smtClean="0">
                <a:latin typeface="calibri (Body)"/>
                <a:ea typeface="Times New Roman"/>
              </a:rPr>
              <a:t>- </a:t>
            </a:r>
            <a:r>
              <a:rPr lang="sr-Latn-ME" dirty="0">
                <a:latin typeface="calibri (Body)"/>
                <a:ea typeface="Times New Roman"/>
              </a:rPr>
              <a:t>angažovana snaga HE ‚‚Perućica</a:t>
            </a:r>
            <a:r>
              <a:rPr lang="sr-Latn-ME" dirty="0" smtClean="0">
                <a:latin typeface="calibri (Body)"/>
                <a:ea typeface="Times New Roman"/>
              </a:rPr>
              <a:t>“</a:t>
            </a:r>
            <a:endParaRPr lang="sr-Latn-ME" dirty="0" smtClean="0">
              <a:latin typeface="calibri (Body)"/>
            </a:endParaRPr>
          </a:p>
          <a:p>
            <a:pPr algn="just"/>
            <a:r>
              <a:rPr lang="sr-Latn-ME" b="1" dirty="0" smtClean="0">
                <a:latin typeface="calibri (Body)"/>
              </a:rPr>
              <a:t>W</a:t>
            </a:r>
            <a:r>
              <a:rPr lang="sr-Latn-ME" sz="1400" b="1" dirty="0" smtClean="0">
                <a:latin typeface="calibri (Body)"/>
              </a:rPr>
              <a:t>novo</a:t>
            </a:r>
            <a:r>
              <a:rPr lang="sr-Latn-ME" b="1" dirty="0" smtClean="0">
                <a:latin typeface="calibri (Body)"/>
              </a:rPr>
              <a:t> </a:t>
            </a:r>
            <a:r>
              <a:rPr lang="sr-Latn-ME" dirty="0" smtClean="0">
                <a:latin typeface="calibri (Body)"/>
              </a:rPr>
              <a:t>= </a:t>
            </a:r>
            <a:r>
              <a:rPr lang="sr-Latn-ME" b="1" dirty="0" smtClean="0">
                <a:latin typeface="calibri (Body)"/>
              </a:rPr>
              <a:t>W</a:t>
            </a:r>
            <a:r>
              <a:rPr lang="sr-Latn-ME" sz="1400" b="1" dirty="0" smtClean="0">
                <a:latin typeface="calibri (Body)"/>
              </a:rPr>
              <a:t>staro</a:t>
            </a:r>
            <a:r>
              <a:rPr lang="sr-Latn-ME" dirty="0" smtClean="0">
                <a:latin typeface="calibri (Body)"/>
              </a:rPr>
              <a:t> + 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dirty="0" smtClean="0">
                <a:latin typeface="calibri (Body)"/>
              </a:rPr>
              <a:t> – nivo </a:t>
            </a:r>
            <a:r>
              <a:rPr lang="sr-Latn-ME" dirty="0" smtClean="0">
                <a:latin typeface="calibri (Body)"/>
              </a:rPr>
              <a:t>akumulacije </a:t>
            </a:r>
            <a:r>
              <a:rPr lang="sr-Latn-ME" dirty="0" smtClean="0">
                <a:latin typeface="calibri (Body)"/>
              </a:rPr>
              <a:t>se povećao za 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b="1" dirty="0" smtClean="0">
                <a:latin typeface="calibri (Body)"/>
              </a:rPr>
              <a:t> </a:t>
            </a:r>
            <a:r>
              <a:rPr lang="sr-Latn-ME" dirty="0">
                <a:latin typeface="calibri (Body)"/>
              </a:rPr>
              <a:t>i</a:t>
            </a:r>
            <a:r>
              <a:rPr lang="sr-Latn-ME" b="1" dirty="0" smtClean="0">
                <a:latin typeface="calibri (Body)"/>
              </a:rPr>
              <a:t> </a:t>
            </a:r>
            <a:r>
              <a:rPr lang="sr-Latn-ME" dirty="0" smtClean="0">
                <a:latin typeface="calibri (Body)"/>
              </a:rPr>
              <a:t>u zavisnosti od P dotoka 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dirty="0" smtClean="0">
                <a:latin typeface="calibri (Body)"/>
              </a:rPr>
              <a:t> se kreće u opsegu   </a:t>
            </a:r>
            <a:r>
              <a:rPr lang="sr-Latn-ME" b="1" dirty="0" smtClean="0">
                <a:solidFill>
                  <a:srgbClr val="0070C0"/>
                </a:solidFill>
                <a:latin typeface="calibri (Body)"/>
              </a:rPr>
              <a:t>0</a:t>
            </a:r>
            <a:r>
              <a:rPr lang="en-US" b="1" dirty="0" smtClean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libri (Body)"/>
              </a:rPr>
              <a:t>MWh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 (Body)"/>
              </a:rPr>
              <a:t>&lt;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 W</a:t>
            </a:r>
            <a:r>
              <a:rPr lang="sr-Latn-ME" sz="1400" b="1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b="1" u="sng" dirty="0">
                <a:solidFill>
                  <a:srgbClr val="0070C0"/>
                </a:solidFill>
                <a:latin typeface="calibri (Body)"/>
              </a:rPr>
              <a:t>&lt;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sr-Latn-ME" b="1" dirty="0" smtClean="0">
                <a:solidFill>
                  <a:srgbClr val="0070C0"/>
                </a:solidFill>
                <a:latin typeface="calibri (Body)"/>
              </a:rPr>
              <a:t>2280</a:t>
            </a:r>
            <a:r>
              <a:rPr lang="en-US" b="1" dirty="0" smtClean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libri (Body)"/>
              </a:rPr>
              <a:t>MWh</a:t>
            </a:r>
            <a:r>
              <a:rPr lang="en-US" b="1" dirty="0">
                <a:solidFill>
                  <a:srgbClr val="0070C0"/>
                </a:solidFill>
                <a:latin typeface="calibri (Body)"/>
              </a:rPr>
              <a:t> </a:t>
            </a:r>
            <a:endParaRPr lang="sr-Latn-ME" b="1" dirty="0">
              <a:solidFill>
                <a:srgbClr val="0070C0"/>
              </a:solidFill>
              <a:latin typeface="calibri (Body)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27879"/>
            <a:ext cx="6093866" cy="305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05" y="116632"/>
            <a:ext cx="8230581" cy="490504"/>
          </a:xfrm>
        </p:spPr>
        <p:txBody>
          <a:bodyPr/>
          <a:lstStyle/>
          <a:p>
            <a:r>
              <a:rPr lang="sr-Latn-ME" u="sng" dirty="0">
                <a:solidFill>
                  <a:srgbClr val="0070C0"/>
                </a:solidFill>
                <a:latin typeface="calibri (Headings)"/>
              </a:rPr>
              <a:t>Radni režim R</a:t>
            </a:r>
            <a:r>
              <a:rPr lang="sr-Latn-ME" sz="2000" u="sng" dirty="0">
                <a:solidFill>
                  <a:srgbClr val="0070C0"/>
                </a:solidFill>
                <a:latin typeface="calibri (Headings)"/>
              </a:rPr>
              <a:t>3</a:t>
            </a:r>
            <a:r>
              <a:rPr lang="sr-Latn-ME" u="sng" dirty="0">
                <a:solidFill>
                  <a:srgbClr val="0070C0"/>
                </a:solidFill>
                <a:latin typeface="calibri (Headings)"/>
              </a:rPr>
              <a:t> (</a:t>
            </a:r>
            <a:r>
              <a:rPr lang="en-US" u="sng" dirty="0" smtClean="0">
                <a:solidFill>
                  <a:srgbClr val="0070C0"/>
                </a:solidFill>
                <a:latin typeface="calibri (Headings)"/>
              </a:rPr>
              <a:t>2</a:t>
            </a:r>
            <a:r>
              <a:rPr lang="sr-Latn-ME" u="sng" dirty="0" smtClean="0">
                <a:solidFill>
                  <a:srgbClr val="0070C0"/>
                </a:solidFill>
                <a:latin typeface="calibri (Headings)"/>
              </a:rPr>
              <a:t>85</a:t>
            </a:r>
            <a:r>
              <a:rPr lang="en-US" u="sng" dirty="0" smtClean="0">
                <a:solidFill>
                  <a:srgbClr val="0070C0"/>
                </a:solidFill>
                <a:latin typeface="calibri (Headings)"/>
              </a:rPr>
              <a:t> </a:t>
            </a:r>
            <a:r>
              <a:rPr lang="en-US" u="sng" dirty="0">
                <a:solidFill>
                  <a:srgbClr val="0070C0"/>
                </a:solidFill>
                <a:latin typeface="calibri (Headings)"/>
              </a:rPr>
              <a:t>MW</a:t>
            </a:r>
            <a:r>
              <a:rPr lang="sr-Latn-ME" u="sng" dirty="0">
                <a:solidFill>
                  <a:srgbClr val="0070C0"/>
                </a:solidFill>
                <a:latin typeface="calibri (Headings)"/>
              </a:rPr>
              <a:t> </a:t>
            </a:r>
            <a:r>
              <a:rPr lang="en-US" u="sng" dirty="0">
                <a:solidFill>
                  <a:srgbClr val="0070C0"/>
                </a:solidFill>
                <a:latin typeface="calibri (Headings)"/>
              </a:rPr>
              <a:t>&lt;</a:t>
            </a:r>
            <a:r>
              <a:rPr lang="sr-Latn-ME" u="sng" dirty="0">
                <a:solidFill>
                  <a:srgbClr val="0070C0"/>
                </a:solidFill>
                <a:latin typeface="calibri (Headings)"/>
              </a:rPr>
              <a:t> </a:t>
            </a:r>
            <a:r>
              <a:rPr lang="sr-Latn-ME" u="sng" dirty="0" smtClean="0">
                <a:solidFill>
                  <a:srgbClr val="0070C0"/>
                </a:solidFill>
                <a:latin typeface="calibri (Headings)"/>
              </a:rPr>
              <a:t>P</a:t>
            </a:r>
            <a:r>
              <a:rPr lang="sr-Latn-ME" sz="2000" u="sng" dirty="0" smtClean="0">
                <a:solidFill>
                  <a:srgbClr val="0070C0"/>
                </a:solidFill>
                <a:latin typeface="calibri (Headings)"/>
              </a:rPr>
              <a:t>dotoka</a:t>
            </a:r>
            <a:r>
              <a:rPr lang="en-US" u="sng" dirty="0" smtClean="0">
                <a:solidFill>
                  <a:srgbClr val="0070C0"/>
                </a:solidFill>
                <a:latin typeface="calibri (Headings)"/>
              </a:rPr>
              <a:t>)</a:t>
            </a:r>
            <a:endParaRPr lang="sr-Latn-ME" dirty="0">
              <a:solidFill>
                <a:srgbClr val="0070C0"/>
              </a:solidFill>
              <a:latin typeface="calibri (Headings)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39552" y="3283809"/>
            <a:ext cx="8136904" cy="2743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 smtClean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4</a:t>
            </a:r>
            <a:r>
              <a:rPr lang="sr-Latn-ME" sz="1800" b="1" dirty="0" smtClean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dirty="0" smtClean="0">
                <a:latin typeface="calibri (Body)"/>
              </a:rPr>
              <a:t>(</a:t>
            </a:r>
            <a:r>
              <a:rPr lang="sr-Latn-ME" sz="1800" b="1" kern="1200" dirty="0" smtClean="0">
                <a:solidFill>
                  <a:srgbClr val="0070C0"/>
                </a:solidFill>
                <a:latin typeface="calibri (Body)"/>
              </a:rPr>
              <a:t>P</a:t>
            </a:r>
            <a:r>
              <a:rPr lang="sr-Latn-ME" sz="1400" b="1" kern="1200" dirty="0" smtClean="0">
                <a:solidFill>
                  <a:srgbClr val="0070C0"/>
                </a:solidFill>
                <a:latin typeface="calibri (Body)"/>
              </a:rPr>
              <a:t>dotoka</a:t>
            </a:r>
            <a:r>
              <a:rPr lang="sr-Latn-ME" sz="1800" dirty="0" smtClean="0">
                <a:latin typeface="calibri (Body)"/>
              </a:rPr>
              <a:t> – </a:t>
            </a:r>
            <a:r>
              <a:rPr lang="sr-Latn-ME" sz="1800" dirty="0" smtClean="0">
                <a:solidFill>
                  <a:srgbClr val="FF0000"/>
                </a:solidFill>
                <a:latin typeface="calibri (Body)"/>
              </a:rPr>
              <a:t>285 MW</a:t>
            </a:r>
            <a:r>
              <a:rPr lang="sr-Latn-ME" sz="1800" dirty="0" smtClean="0">
                <a:latin typeface="calibri (Body)"/>
              </a:rPr>
              <a:t>) * </a:t>
            </a:r>
            <a:r>
              <a:rPr lang="sr-Latn-ME" sz="1800" dirty="0">
                <a:latin typeface="calibri (Body)"/>
              </a:rPr>
              <a:t>24 h </a:t>
            </a:r>
            <a:r>
              <a:rPr lang="sr-Latn-ME" sz="1800" dirty="0" smtClean="0">
                <a:latin typeface="calibri (Body)"/>
              </a:rPr>
              <a:t>– mogućnost punjenja akumulacije 24 h (do max 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P</a:t>
            </a:r>
            <a:r>
              <a:rPr lang="sr-Latn-ME" sz="1400" b="1" kern="1200" dirty="0">
                <a:solidFill>
                  <a:srgbClr val="0070C0"/>
                </a:solidFill>
                <a:latin typeface="calibri (Body)"/>
              </a:rPr>
              <a:t>dotoka</a:t>
            </a:r>
            <a:r>
              <a:rPr lang="sr-Latn-ME" sz="1800" b="1" kern="1200" dirty="0" smtClean="0">
                <a:solidFill>
                  <a:srgbClr val="0070C0"/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=</a:t>
            </a:r>
            <a:r>
              <a:rPr lang="sr-Latn-ME" sz="1800" dirty="0" smtClean="0">
                <a:latin typeface="calibri (Body)"/>
              </a:rPr>
              <a:t> </a:t>
            </a:r>
            <a:r>
              <a:rPr lang="sr-Latn-ME" sz="1800" b="1" kern="1200" dirty="0" smtClean="0">
                <a:solidFill>
                  <a:srgbClr val="0070C0"/>
                </a:solidFill>
                <a:latin typeface="calibri (Body)"/>
              </a:rPr>
              <a:t>701 MW</a:t>
            </a:r>
            <a:r>
              <a:rPr lang="sr-Latn-ME" sz="1800" dirty="0">
                <a:latin typeface="calibri (Body)"/>
              </a:rPr>
              <a:t>)</a:t>
            </a:r>
            <a:endParaRPr lang="sr-Latn-ME" sz="1800" dirty="0">
              <a:latin typeface="calibri (Body)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r-Latn-ME" sz="1800" b="1" kern="1200" dirty="0" smtClean="0">
                <a:solidFill>
                  <a:srgbClr val="0070C0"/>
                </a:solidFill>
                <a:latin typeface="calibri (Body)"/>
              </a:rPr>
              <a:t>__</a:t>
            </a:r>
            <a:r>
              <a:rPr lang="sr-Latn-ME" sz="1800" b="1" dirty="0" smtClean="0">
                <a:solidFill>
                  <a:srgbClr val="4F81BD"/>
                </a:solidFill>
                <a:latin typeface="calibri (Body)"/>
                <a:ea typeface="Times New Roman"/>
              </a:rPr>
              <a:t> </a:t>
            </a:r>
            <a:r>
              <a:rPr lang="sr-Latn-ME" sz="1800" dirty="0" smtClean="0">
                <a:solidFill>
                  <a:srgbClr val="000000"/>
                </a:solidFill>
                <a:latin typeface="calibri (Body)"/>
                <a:ea typeface="Times New Roman"/>
              </a:rPr>
              <a:t>- </a:t>
            </a:r>
            <a:r>
              <a:rPr lang="sr-Latn-ME" sz="1800" dirty="0">
                <a:solidFill>
                  <a:srgbClr val="000000"/>
                </a:solidFill>
                <a:latin typeface="calibri (Body)"/>
                <a:ea typeface="Times New Roman"/>
              </a:rPr>
              <a:t>angažovana snaga HE ‚‚Perućica</a:t>
            </a:r>
            <a:r>
              <a:rPr lang="sr-Latn-ME" sz="1800" dirty="0" smtClean="0">
                <a:solidFill>
                  <a:srgbClr val="000000"/>
                </a:solidFill>
                <a:latin typeface="calibri (Body)"/>
                <a:ea typeface="Times New Roman"/>
              </a:rPr>
              <a:t>“</a:t>
            </a:r>
          </a:p>
          <a:p>
            <a:pPr marL="0" indent="0" algn="just">
              <a:buNone/>
            </a:pPr>
            <a:r>
              <a:rPr lang="sr-Latn-ME" sz="1800" b="1" dirty="0" smtClean="0">
                <a:latin typeface="calibri (Body)"/>
              </a:rPr>
              <a:t>W</a:t>
            </a:r>
            <a:r>
              <a:rPr lang="sr-Latn-ME" sz="1400" b="1" dirty="0" smtClean="0">
                <a:latin typeface="calibri (Body)"/>
              </a:rPr>
              <a:t>novo</a:t>
            </a:r>
            <a:r>
              <a:rPr lang="sr-Latn-ME" sz="1800" dirty="0" smtClean="0">
                <a:latin typeface="calibri (Body)"/>
              </a:rPr>
              <a:t> </a:t>
            </a:r>
            <a:r>
              <a:rPr lang="sr-Latn-ME" sz="1800" dirty="0" smtClean="0">
                <a:latin typeface="calibri (Body)"/>
              </a:rPr>
              <a:t>= </a:t>
            </a:r>
            <a:r>
              <a:rPr lang="sr-Latn-ME" sz="1800" b="1" dirty="0" smtClean="0">
                <a:latin typeface="calibri (Body)"/>
              </a:rPr>
              <a:t>W</a:t>
            </a:r>
            <a:r>
              <a:rPr lang="sr-Latn-ME" sz="1400" b="1" dirty="0" smtClean="0">
                <a:latin typeface="calibri (Body)"/>
              </a:rPr>
              <a:t>staro</a:t>
            </a:r>
            <a:r>
              <a:rPr lang="sr-Latn-ME" sz="1800" b="1" dirty="0" smtClean="0">
                <a:latin typeface="calibri (Body)"/>
              </a:rPr>
              <a:t> </a:t>
            </a:r>
            <a:r>
              <a:rPr lang="sr-Latn-ME" sz="1800" dirty="0" smtClean="0">
                <a:latin typeface="calibri (Body)"/>
              </a:rPr>
              <a:t>+ </a:t>
            </a:r>
            <a:r>
              <a:rPr lang="sr-Latn-ME" sz="1800" b="1" dirty="0" smtClean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4</a:t>
            </a:r>
            <a:r>
              <a:rPr lang="sr-Latn-ME" sz="1800" b="1" dirty="0" smtClean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</a:t>
            </a:r>
            <a:r>
              <a:rPr lang="sr-Latn-ME" sz="1800" dirty="0" smtClean="0">
                <a:latin typeface="calibri (Body)"/>
              </a:rPr>
              <a:t>– nivo akumulacija se povećao za </a:t>
            </a:r>
            <a:r>
              <a:rPr lang="sr-Latn-ME" sz="1800" b="1" dirty="0" smtClean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4</a:t>
            </a:r>
            <a:r>
              <a:rPr lang="sr-Latn-M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i u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zavisnosti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smtClean="0">
                <a:latin typeface="calibri (Body)"/>
              </a:rPr>
              <a:t>od P </a:t>
            </a:r>
            <a:r>
              <a:rPr lang="en-US" sz="1800" dirty="0" err="1" smtClean="0">
                <a:latin typeface="calibri (Body)"/>
              </a:rPr>
              <a:t>dotoka</a:t>
            </a:r>
            <a:r>
              <a:rPr lang="en-US" sz="1800" dirty="0" smtClean="0">
                <a:latin typeface="calibri (Body)"/>
              </a:rPr>
              <a:t> </a:t>
            </a:r>
            <a:r>
              <a:rPr lang="en-US" sz="1800" b="1" dirty="0" smtClean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4</a:t>
            </a:r>
            <a:r>
              <a:rPr lang="en-US" sz="1800" dirty="0" smtClean="0">
                <a:solidFill>
                  <a:srgbClr val="007FDE"/>
                </a:solidFill>
                <a:latin typeface="calibri (Body)"/>
              </a:rPr>
              <a:t> </a:t>
            </a:r>
            <a:r>
              <a:rPr lang="en-US" sz="1800" dirty="0" smtClean="0">
                <a:latin typeface="calibri (Body)"/>
              </a:rPr>
              <a:t>se </a:t>
            </a:r>
            <a:r>
              <a:rPr lang="en-US" sz="1800" dirty="0" err="1" smtClean="0">
                <a:latin typeface="calibri (Body)"/>
              </a:rPr>
              <a:t>kre</a:t>
            </a:r>
            <a:r>
              <a:rPr lang="sr-Latn-ME" sz="1800" dirty="0" smtClean="0">
                <a:latin typeface="calibri (Body)"/>
              </a:rPr>
              <a:t>će</a:t>
            </a:r>
            <a:r>
              <a:rPr lang="en-US" sz="1800" dirty="0" smtClean="0">
                <a:latin typeface="calibri (Body)"/>
              </a:rPr>
              <a:t> u </a:t>
            </a:r>
            <a:r>
              <a:rPr lang="en-US" sz="1800" dirty="0" err="1" smtClean="0">
                <a:latin typeface="calibri (Body)"/>
              </a:rPr>
              <a:t>opsegu</a:t>
            </a:r>
            <a:r>
              <a:rPr lang="en-US" sz="1800" dirty="0" smtClean="0">
                <a:latin typeface="calibri (Body)"/>
              </a:rPr>
              <a:t>   </a:t>
            </a:r>
            <a:r>
              <a:rPr lang="sr-Latn-ME" sz="1800" b="1" dirty="0" smtClean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24</a:t>
            </a:r>
            <a:r>
              <a:rPr lang="en-US" sz="1800" b="1" dirty="0" smtClean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</a:t>
            </a:r>
            <a:r>
              <a:rPr lang="en-US" sz="1800" b="1" dirty="0" err="1">
                <a:solidFill>
                  <a:srgbClr val="9BBB59">
                    <a:lumMod val="75000"/>
                  </a:srgbClr>
                </a:solidFill>
                <a:latin typeface="calibri (Body)"/>
              </a:rPr>
              <a:t>MWh</a:t>
            </a:r>
            <a:r>
              <a:rPr lang="en-US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</a:t>
            </a:r>
            <a:r>
              <a:rPr lang="en-US" sz="1800" b="1" u="sng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&lt;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4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</a:t>
            </a:r>
            <a:r>
              <a:rPr lang="en-US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&lt;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P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dotoka</a:t>
            </a:r>
            <a:r>
              <a:rPr lang="en-US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* (broj sati) </a:t>
            </a:r>
            <a:r>
              <a:rPr lang="en-US" sz="1800" b="1" dirty="0" err="1">
                <a:solidFill>
                  <a:srgbClr val="9BBB59">
                    <a:lumMod val="75000"/>
                  </a:srgbClr>
                </a:solidFill>
                <a:latin typeface="calibri (Body)"/>
              </a:rPr>
              <a:t>MWh</a:t>
            </a:r>
            <a:r>
              <a:rPr lang="en-US" sz="1800" b="1" kern="1200" dirty="0" smtClean="0">
                <a:solidFill>
                  <a:srgbClr val="0070C0"/>
                </a:solidFill>
                <a:latin typeface="calibri (Body)"/>
              </a:rPr>
              <a:t> </a:t>
            </a:r>
            <a:endParaRPr lang="sr-Latn-ME" sz="1800" b="1" kern="1200" dirty="0" smtClean="0">
              <a:solidFill>
                <a:srgbClr val="0070C0"/>
              </a:solidFill>
              <a:latin typeface="calibri (Body)"/>
            </a:endParaRPr>
          </a:p>
          <a:p>
            <a:pPr marL="0" indent="0" algn="just">
              <a:buNone/>
            </a:pPr>
            <a:r>
              <a:rPr lang="sr-Latn-ME" sz="1800" b="1" dirty="0" smtClean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 smtClean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4 </a:t>
            </a:r>
            <a:r>
              <a:rPr lang="sr-Latn-ME" sz="1800" dirty="0">
                <a:latin typeface="calibri (Body)"/>
              </a:rPr>
              <a:t>- </a:t>
            </a:r>
            <a:r>
              <a:rPr lang="en-US" sz="1800" dirty="0" err="1">
                <a:latin typeface="calibri (Body)"/>
              </a:rPr>
              <a:t>energija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koja</a:t>
            </a:r>
            <a:r>
              <a:rPr lang="en-US" sz="1800" dirty="0">
                <a:latin typeface="calibri (Body)"/>
              </a:rPr>
              <a:t> se ne </a:t>
            </a:r>
            <a:r>
              <a:rPr lang="en-US" sz="1800" dirty="0" err="1">
                <a:latin typeface="calibri (Body)"/>
              </a:rPr>
              <a:t>mo</a:t>
            </a:r>
            <a:r>
              <a:rPr lang="sr-Latn-ME" sz="1800" dirty="0">
                <a:latin typeface="calibri (Body)"/>
              </a:rPr>
              <a:t>že iskoristiti pri snagama dotoka preko 285 MW i </a:t>
            </a:r>
            <a:r>
              <a:rPr lang="en-US" sz="1800" dirty="0" err="1">
                <a:latin typeface="calibri (Body)"/>
              </a:rPr>
              <a:t>kojom</a:t>
            </a:r>
            <a:r>
              <a:rPr lang="en-US" sz="1800" dirty="0">
                <a:latin typeface="calibri (Body)"/>
              </a:rPr>
              <a:t> se </a:t>
            </a:r>
            <a:r>
              <a:rPr lang="en-US" sz="1800" dirty="0" err="1">
                <a:latin typeface="calibri (Body)"/>
              </a:rPr>
              <a:t>puni</a:t>
            </a:r>
            <a:r>
              <a:rPr lang="en-US" sz="1800" dirty="0">
                <a:latin typeface="calibri (Body)"/>
              </a:rPr>
              <a:t> mala </a:t>
            </a:r>
            <a:r>
              <a:rPr lang="en-US" sz="1800" dirty="0" err="1">
                <a:latin typeface="calibri (Body)"/>
              </a:rPr>
              <a:t>akumulacija</a:t>
            </a:r>
            <a:r>
              <a:rPr lang="en-US" sz="1800" dirty="0">
                <a:latin typeface="calibri (Body)"/>
              </a:rPr>
              <a:t> u </a:t>
            </a:r>
            <a:r>
              <a:rPr lang="en-US" sz="1800" dirty="0" err="1">
                <a:latin typeface="calibri (Body)"/>
              </a:rPr>
              <a:t>periodu</a:t>
            </a:r>
            <a:r>
              <a:rPr lang="en-US" sz="1800" dirty="0">
                <a:latin typeface="calibri (Body)"/>
              </a:rPr>
              <a:t> 00-24 h</a:t>
            </a:r>
            <a:endParaRPr lang="sr-Latn-ME" sz="1800" dirty="0">
              <a:latin typeface="calibri (Body)"/>
            </a:endParaRPr>
          </a:p>
          <a:p>
            <a:pPr marL="0" indent="0" algn="just">
              <a:buNone/>
            </a:pPr>
            <a:endParaRPr lang="en-US" sz="1800" dirty="0">
              <a:latin typeface="calibri (Body)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48680"/>
            <a:ext cx="5976663" cy="289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1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25" y="188640"/>
            <a:ext cx="8230581" cy="562512"/>
          </a:xfrm>
        </p:spPr>
        <p:txBody>
          <a:bodyPr/>
          <a:lstStyle/>
          <a:p>
            <a:pPr algn="ctr"/>
            <a:r>
              <a:rPr lang="sr-Latn-ME" dirty="0">
                <a:solidFill>
                  <a:schemeClr val="tx1"/>
                </a:solidFill>
                <a:latin typeface="calibri (Headings)"/>
              </a:rPr>
              <a:t>Rezultati energetske analize kretanja vode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764704"/>
            <a:ext cx="7704855" cy="5101862"/>
          </a:xfrm>
        </p:spPr>
        <p:txBody>
          <a:bodyPr/>
          <a:lstStyle/>
          <a:p>
            <a:pPr marL="0" indent="0" algn="just">
              <a:buNone/>
            </a:pPr>
            <a:r>
              <a:rPr lang="sr-Latn-ME" sz="1800" dirty="0">
                <a:latin typeface="calibri (Body)"/>
              </a:rPr>
              <a:t>Detaljnom analizom stanja </a:t>
            </a:r>
            <a:r>
              <a:rPr lang="sr-Latn-ME" sz="1800" dirty="0" smtClean="0">
                <a:latin typeface="calibri (Body)"/>
              </a:rPr>
              <a:t>mini akumulacije u retenziji </a:t>
            </a:r>
            <a:r>
              <a:rPr lang="sr-Latn-ME" sz="1800" dirty="0">
                <a:latin typeface="calibri (Body)"/>
              </a:rPr>
              <a:t>„Vrtac“ kao i stanja dotoka </a:t>
            </a:r>
            <a:r>
              <a:rPr lang="sr-Latn-ME" sz="1800" dirty="0" smtClean="0">
                <a:latin typeface="calibri (Body)"/>
              </a:rPr>
              <a:t>došlo </a:t>
            </a:r>
            <a:r>
              <a:rPr lang="sr-Latn-ME" sz="1800" dirty="0">
                <a:latin typeface="calibri (Body)"/>
              </a:rPr>
              <a:t>se do energije koja se može poravnati </a:t>
            </a:r>
            <a:r>
              <a:rPr lang="sr-Latn-ME" sz="1800" dirty="0" smtClean="0">
                <a:latin typeface="calibri (Body)"/>
              </a:rPr>
              <a:t>na: </a:t>
            </a:r>
            <a:endParaRPr lang="sr-Latn-ME" sz="1800" dirty="0">
              <a:latin typeface="calibri (Body)"/>
            </a:endParaRPr>
          </a:p>
          <a:p>
            <a:pPr marL="0" indent="0" algn="just">
              <a:buNone/>
            </a:pPr>
            <a:r>
              <a:rPr lang="sr-Latn-ME" sz="1800" dirty="0">
                <a:latin typeface="calibri (Body)"/>
              </a:rPr>
              <a:t>W</a:t>
            </a:r>
            <a:r>
              <a:rPr lang="sr-Latn-ME" sz="1400" dirty="0">
                <a:latin typeface="calibri (Body)"/>
              </a:rPr>
              <a:t>2</a:t>
            </a:r>
            <a:r>
              <a:rPr lang="sr-Latn-ME" sz="1800" dirty="0">
                <a:latin typeface="calibri (Body)"/>
              </a:rPr>
              <a:t> - energija dnevnog poravnanja akumulacija</a:t>
            </a:r>
          </a:p>
          <a:p>
            <a:pPr marL="0" lvl="0" indent="0" algn="just">
              <a:buNone/>
            </a:pPr>
            <a:r>
              <a:rPr lang="sr-Latn-ME" sz="1800" dirty="0">
                <a:latin typeface="calibri (Body)"/>
              </a:rPr>
              <a:t>W</a:t>
            </a:r>
            <a:r>
              <a:rPr lang="sr-Latn-ME" sz="1400" dirty="0">
                <a:latin typeface="calibri (Body)"/>
              </a:rPr>
              <a:t>3</a:t>
            </a:r>
            <a:r>
              <a:rPr lang="sr-Latn-ME" sz="1800" dirty="0">
                <a:latin typeface="calibri (Body)"/>
              </a:rPr>
              <a:t> - energija </a:t>
            </a:r>
            <a:r>
              <a:rPr lang="sr-Latn-ME" sz="1800" dirty="0" smtClean="0">
                <a:latin typeface="calibri (Body)"/>
              </a:rPr>
              <a:t>mogućeg nedjeljnog </a:t>
            </a:r>
            <a:r>
              <a:rPr lang="sr-Latn-ME" sz="1800" dirty="0">
                <a:latin typeface="calibri (Body)"/>
              </a:rPr>
              <a:t>poravnanja </a:t>
            </a:r>
            <a:r>
              <a:rPr lang="sr-Latn-ME" sz="1800" dirty="0" smtClean="0">
                <a:latin typeface="calibri (Body)"/>
              </a:rPr>
              <a:t>akumulacija</a:t>
            </a:r>
          </a:p>
          <a:p>
            <a:pPr marL="0" lvl="0" indent="0" algn="just">
              <a:buNone/>
            </a:pPr>
            <a:endParaRPr lang="sr-Latn-ME" sz="1800" dirty="0">
              <a:latin typeface="calibri (Body)"/>
            </a:endParaRPr>
          </a:p>
          <a:p>
            <a:pPr marL="0" lvl="0" indent="0" algn="just">
              <a:buNone/>
            </a:pPr>
            <a:endParaRPr lang="sr-Latn-ME" sz="1800" dirty="0" smtClean="0">
              <a:latin typeface="calibri (Body)"/>
            </a:endParaRPr>
          </a:p>
          <a:p>
            <a:pPr marL="0" lvl="0" indent="0" algn="just">
              <a:buNone/>
            </a:pPr>
            <a:endParaRPr lang="sr-Latn-ME" sz="1800" dirty="0">
              <a:latin typeface="calibri (Body)"/>
            </a:endParaRPr>
          </a:p>
          <a:p>
            <a:pPr marL="0" lvl="0" indent="0" algn="just">
              <a:buNone/>
            </a:pPr>
            <a:r>
              <a:rPr lang="sr-Latn-ME" sz="1800" dirty="0">
                <a:latin typeface="calibri (Body)"/>
              </a:rPr>
              <a:t>Maksimalno </a:t>
            </a:r>
            <a:r>
              <a:rPr lang="sr-Latn-ME" sz="1800" dirty="0">
                <a:latin typeface="calibri (Body)"/>
              </a:rPr>
              <a:t>moguće upravljati energijom do </a:t>
            </a:r>
            <a:r>
              <a:rPr lang="sr-Latn-ME" sz="1800" b="1" dirty="0">
                <a:latin typeface="calibri (Body)"/>
              </a:rPr>
              <a:t>85,456 MWh </a:t>
            </a:r>
            <a:r>
              <a:rPr lang="sr-Latn-ME" sz="1800" dirty="0">
                <a:latin typeface="calibri (Body)"/>
              </a:rPr>
              <a:t>na godišnjem </a:t>
            </a:r>
            <a:r>
              <a:rPr lang="sr-Latn-ME" sz="1800" dirty="0">
                <a:latin typeface="calibri (Body)"/>
              </a:rPr>
              <a:t>nivou</a:t>
            </a:r>
          </a:p>
          <a:p>
            <a:pPr marL="0" lvl="0" indent="0" algn="just">
              <a:buNone/>
            </a:pPr>
            <a:r>
              <a:rPr lang="sr-Latn-ME" sz="1800" dirty="0">
                <a:latin typeface="calibri (Body)"/>
              </a:rPr>
              <a:t>Radi </a:t>
            </a:r>
            <a:r>
              <a:rPr lang="sr-Latn-ME" sz="1800" dirty="0">
                <a:latin typeface="calibri (Body)"/>
              </a:rPr>
              <a:t>poređenja dati su rezultati analize prevođenja voda rijeke Zete u akumulacije „Krupac“ i „Slano“</a:t>
            </a:r>
          </a:p>
          <a:p>
            <a:pPr marL="0" indent="0">
              <a:buNone/>
            </a:pPr>
            <a:endParaRPr lang="sr-Latn-ME" sz="1800" dirty="0">
              <a:latin typeface="calibri (Body)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40" y="4653136"/>
            <a:ext cx="676875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22" y="2204864"/>
            <a:ext cx="6371788" cy="110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3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201"/>
            <a:ext cx="8784976" cy="634520"/>
          </a:xfrm>
        </p:spPr>
        <p:txBody>
          <a:bodyPr/>
          <a:lstStyle/>
          <a:p>
            <a:pPr algn="ctr"/>
            <a:r>
              <a:rPr lang="sr-Latn-ME" b="1" u="sng" dirty="0" smtClean="0">
                <a:solidFill>
                  <a:schemeClr val="tx1"/>
                </a:solidFill>
                <a:latin typeface="calibri (Headings)"/>
              </a:rPr>
              <a:t>Ekonomska </a:t>
            </a:r>
            <a:r>
              <a:rPr lang="sr-Latn-ME" b="1" u="sng" dirty="0" smtClean="0">
                <a:solidFill>
                  <a:schemeClr val="tx1"/>
                </a:solidFill>
                <a:latin typeface="calibri (Headings)"/>
              </a:rPr>
              <a:t>analiza</a:t>
            </a:r>
            <a:r>
              <a:rPr lang="sr-Latn-ME" b="1" u="sng" dirty="0" smtClean="0">
                <a:solidFill>
                  <a:schemeClr val="tx1"/>
                </a:solidFill>
                <a:latin typeface="calibri (Headings)"/>
              </a:rPr>
              <a:t/>
            </a:r>
            <a:br>
              <a:rPr lang="sr-Latn-ME" b="1" u="sng" dirty="0" smtClean="0">
                <a:solidFill>
                  <a:schemeClr val="tx1"/>
                </a:solidFill>
                <a:latin typeface="calibri (Headings)"/>
              </a:rPr>
            </a:br>
            <a:endParaRPr lang="sr-Latn-ME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10" y="1268760"/>
            <a:ext cx="8230581" cy="4857037"/>
          </a:xfrm>
        </p:spPr>
        <p:txBody>
          <a:bodyPr/>
          <a:lstStyle/>
          <a:p>
            <a:pPr algn="just"/>
            <a:r>
              <a:rPr lang="sr-Latn-ME" sz="1800" dirty="0">
                <a:latin typeface="calibri (Body)"/>
              </a:rPr>
              <a:t>Primjenjene su prosječne mjesečne cijene dobijene sa EEX berze („day ahead“) u periodu od 2007. do 2011. godine pojedinačno</a:t>
            </a:r>
          </a:p>
          <a:p>
            <a:pPr marL="0" indent="0">
              <a:buNone/>
            </a:pPr>
            <a:endParaRPr lang="sr-Latn-ME" sz="1800" dirty="0">
              <a:latin typeface="calibri (Body)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272808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3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9555"/>
            <a:ext cx="8230581" cy="5544616"/>
          </a:xfrm>
        </p:spPr>
        <p:txBody>
          <a:bodyPr/>
          <a:lstStyle/>
          <a:p>
            <a:pPr marL="0" indent="0">
              <a:buNone/>
            </a:pPr>
            <a:r>
              <a:rPr lang="sr-Latn-ME" sz="1800" dirty="0" smtClean="0">
                <a:latin typeface="calibri (Body)"/>
              </a:rPr>
              <a:t>Ekonomski </a:t>
            </a:r>
            <a:r>
              <a:rPr lang="sr-Latn-ME" sz="1800" dirty="0">
                <a:latin typeface="calibri (Body)"/>
              </a:rPr>
              <a:t>efekti prevođenja </a:t>
            </a:r>
            <a:r>
              <a:rPr lang="sr-Latn-ME" sz="1800" dirty="0" smtClean="0">
                <a:latin typeface="calibri (Body)"/>
              </a:rPr>
              <a:t>i poređenje sa analizom prevođenja voda Zete u akumulacije „Krupac“ i „Slano“</a:t>
            </a:r>
            <a:endParaRPr lang="sr-Latn-ME" sz="1800" dirty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 smtClean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 smtClean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 smtClean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 smtClean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 smtClean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 smtClean="0">
              <a:latin typeface="calibri (Body)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sr-Latn-ME" sz="1800" dirty="0">
                <a:latin typeface="calibri (Body)"/>
              </a:rPr>
              <a:t>Mogući </a:t>
            </a:r>
            <a:r>
              <a:rPr lang="sr-Latn-ME" sz="1800" dirty="0">
                <a:latin typeface="calibri (Body)"/>
              </a:rPr>
              <a:t>profit u slučaju izgradnje mini akumulacije u okviru retenzije „Vrtac“ od 10 GWh u odnosu na profit pri realizaciji projekta prevođenja voda rijeke Zete u akumulacije „Krupac“ i „Slano</a:t>
            </a:r>
            <a:r>
              <a:rPr lang="sr-Latn-ME" sz="1800" dirty="0">
                <a:latin typeface="calibri (Body)"/>
              </a:rPr>
              <a:t>“ </a:t>
            </a:r>
            <a:r>
              <a:rPr lang="sr-Latn-ME" sz="1800" dirty="0" smtClean="0">
                <a:latin typeface="calibri (Body)"/>
              </a:rPr>
              <a:t>( </a:t>
            </a:r>
            <a:r>
              <a:rPr lang="sr-Latn-ME" sz="1800" dirty="0">
                <a:latin typeface="calibri (Body)"/>
              </a:rPr>
              <a:t>Varijante </a:t>
            </a:r>
            <a:r>
              <a:rPr lang="sr-Latn-ME" sz="1800" dirty="0">
                <a:latin typeface="calibri (Body)"/>
              </a:rPr>
              <a:t>I) </a:t>
            </a:r>
            <a:r>
              <a:rPr lang="sr-Latn-ME" sz="1800" dirty="0">
                <a:latin typeface="calibri (Body)"/>
              </a:rPr>
              <a:t>za  </a:t>
            </a:r>
            <a:r>
              <a:rPr lang="sr-Latn-ME" sz="1800" b="1" dirty="0">
                <a:latin typeface="calibri (Body)"/>
              </a:rPr>
              <a:t>cca 1,000,000.00 € manji </a:t>
            </a:r>
            <a:r>
              <a:rPr lang="sr-Latn-ME" sz="1800" dirty="0">
                <a:latin typeface="calibri (Body)"/>
              </a:rPr>
              <a:t>na godišnjem nivou</a:t>
            </a:r>
          </a:p>
          <a:p>
            <a:pPr marL="0" indent="0" algn="just">
              <a:buNone/>
            </a:pPr>
            <a:endParaRPr lang="sr-Latn-ME" sz="1800" dirty="0" smtClean="0">
              <a:latin typeface="calibri (Body)"/>
            </a:endParaRPr>
          </a:p>
          <a:p>
            <a:pPr marL="0" indent="0">
              <a:buNone/>
            </a:pPr>
            <a:endParaRPr lang="sr-Latn-ME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243263"/>
            <a:ext cx="6768751" cy="16561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36974"/>
              </p:ext>
            </p:extLst>
          </p:nvPr>
        </p:nvGraphicFramePr>
        <p:xfrm>
          <a:off x="1228521" y="1772815"/>
          <a:ext cx="6768750" cy="1028954"/>
        </p:xfrm>
        <a:graphic>
          <a:graphicData uri="http://schemas.openxmlformats.org/drawingml/2006/table">
            <a:tbl>
              <a:tblPr firstRow="1" firstCol="1" bandRow="1"/>
              <a:tblGrid>
                <a:gridCol w="1101596"/>
                <a:gridCol w="1101596"/>
                <a:gridCol w="1093883"/>
                <a:gridCol w="1209582"/>
                <a:gridCol w="1209582"/>
                <a:gridCol w="1052511"/>
              </a:tblGrid>
              <a:tr h="2611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Ograničenje Vrca (GWh)</a:t>
                      </a:r>
                      <a:endParaRPr lang="sr-Latn-M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W2+W3 (€)</a:t>
                      </a:r>
                      <a:endParaRPr lang="sr-Latn-M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</a:tr>
              <a:tr h="269830"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2007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sr-Latn-M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2,036,894.25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2,653,370.42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1,669,803.89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1,358,443.29</a:t>
                      </a:r>
                      <a:endParaRPr lang="sr-Latn-M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r-Latn-M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1,263,165.91</a:t>
                      </a:r>
                      <a:endParaRPr lang="sr-Latn-M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06538" y="324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LOWANCHOR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heme/theme1.xml><?xml version="1.0" encoding="utf-8"?>
<a:theme xmlns:a="http://schemas.openxmlformats.org/drawingml/2006/main" name="Tema1">
  <a:themeElements>
    <a:clrScheme name="White title page 8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E4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CF2D"/>
      </a:accent6>
      <a:hlink>
        <a:srgbClr val="000000"/>
      </a:hlink>
      <a:folHlink>
        <a:srgbClr val="CC0000"/>
      </a:folHlink>
    </a:clrScheme>
    <a:fontScheme name="White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 title p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title p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FFFF"/>
    </a:dk2>
    <a:lt2>
      <a:srgbClr val="000000"/>
    </a:lt2>
    <a:accent1>
      <a:srgbClr val="99CCFF"/>
    </a:accent1>
    <a:accent2>
      <a:srgbClr val="FFCC33"/>
    </a:accent2>
    <a:accent3>
      <a:srgbClr val="D5D5D5"/>
    </a:accent3>
    <a:accent4>
      <a:srgbClr val="000000"/>
    </a:accent4>
    <a:accent5>
      <a:srgbClr val="CAE2FF"/>
    </a:accent5>
    <a:accent6>
      <a:srgbClr val="E7B92D"/>
    </a:accent6>
    <a:hlink>
      <a:srgbClr val="000000"/>
    </a:hlink>
    <a:folHlink>
      <a:srgbClr val="CC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7309</TotalTime>
  <Words>950</Words>
  <Application>Microsoft Office PowerPoint</Application>
  <PresentationFormat>On-screen Show (4:3)</PresentationFormat>
  <Paragraphs>101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Tema1</vt:lpstr>
      <vt:lpstr>PowerPoint Presentation</vt:lpstr>
      <vt:lpstr>Uvod</vt:lpstr>
      <vt:lpstr>Energetska analiza </vt:lpstr>
      <vt:lpstr>Radni režim R1 (Pdotoka ≤ 171 MW)</vt:lpstr>
      <vt:lpstr>Radni režim R2 (171 MW &lt; Pdotoka ≤ 285 MW)</vt:lpstr>
      <vt:lpstr>Radni režim R3 (285 MW &lt; Pdotoka)</vt:lpstr>
      <vt:lpstr>Rezultati energetske analize kretanja vode</vt:lpstr>
      <vt:lpstr>Ekonomska analiza </vt:lpstr>
      <vt:lpstr>PowerPoint Presentation</vt:lpstr>
      <vt:lpstr>Zaključak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 Vucinic</dc:creator>
  <cp:lastModifiedBy>Branko Glomazic</cp:lastModifiedBy>
  <cp:revision>339</cp:revision>
  <cp:lastPrinted>2011-09-15T09:30:46Z</cp:lastPrinted>
  <dcterms:created xsi:type="dcterms:W3CDTF">2011-09-09T08:38:33Z</dcterms:created>
  <dcterms:modified xsi:type="dcterms:W3CDTF">2013-04-26T12:13:09Z</dcterms:modified>
</cp:coreProperties>
</file>